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4630400" cy="8229600"/>
  <p:notesSz cx="8229600" cy="14630400"/>
  <p:embeddedFontLst>
    <p:embeddedFont>
      <p:font typeface="Fraunces Extra Bold"/>
      <p:regular r:id="rId21"/>
    </p:embeddedFont>
    <p:embeddedFont>
      <p:font typeface="Fraunces Extra Bold"/>
      <p:regular r:id="rId22"/>
    </p:embeddedFont>
    <p:embeddedFont>
      <p:font typeface="Nobile"/>
      <p:regular r:id="rId23"/>
    </p:embeddedFont>
    <p:embeddedFont>
      <p:font typeface="Nobile"/>
      <p:regular r:id="rId24"/>
    </p:embeddedFont>
    <p:embeddedFont>
      <p:font typeface="Nobile"/>
      <p:regular r:id="rId25"/>
    </p:embeddedFont>
    <p:embeddedFont>
      <p:font typeface="Nobile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Relationship Id="rId21" Type="http://schemas.openxmlformats.org/officeDocument/2006/relationships/font" Target="fonts/font1.fntdata"/><Relationship Id="rId22" Type="http://schemas.openxmlformats.org/officeDocument/2006/relationships/font" Target="fonts/font2.fntdata"/><Relationship Id="rId23" Type="http://schemas.openxmlformats.org/officeDocument/2006/relationships/font" Target="fonts/font3.fntdata"/><Relationship Id="rId24" Type="http://schemas.openxmlformats.org/officeDocument/2006/relationships/font" Target="fonts/font4.fntdata"/><Relationship Id="rId25" Type="http://schemas.openxmlformats.org/officeDocument/2006/relationships/font" Target="fonts/font5.fntdata"/><Relationship Id="rId26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-5.png>
</file>

<file path=ppt/media/image-11-1.png>
</file>

<file path=ppt/media/image-11-2.png>
</file>

<file path=ppt/media/image-11-3.png>
</file>

<file path=ppt/media/image-11-4.png>
</file>

<file path=ppt/media/image-13-1.png>
</file>

<file path=ppt/media/image-13-2.png>
</file>

<file path=ppt/media/image-14-1.png>
</file>

<file path=ppt/media/image-14-2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5-1.png>
</file>

<file path=ppt/media/image-5-2.png>
</file>

<file path=ppt/media/image-5-3.png>
</file>

<file path=ppt/media/image-5-4.png>
</file>

<file path=ppt/media/image-5-5.png>
</file>

<file path=ppt/media/image-7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FEEE2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image" Target="../media/image-10-5.pn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image" Target="../media/image-11-4.png"/><Relationship Id="rId5" Type="http://schemas.openxmlformats.org/officeDocument/2006/relationships/slideLayout" Target="../slideLayouts/slideLayout12.xml"/><Relationship Id="rId6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slideLayout" Target="../slideLayouts/slideLayout14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3" Type="http://schemas.openxmlformats.org/officeDocument/2006/relationships/slideLayout" Target="../slideLayouts/slideLayout15.xml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10326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GitLab CI/CD Integration with ArgoCD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634758" y="4148138"/>
            <a:ext cx="6847284" cy="8558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6700"/>
              </a:lnSpc>
              <a:buNone/>
            </a:pPr>
            <a:r>
              <a:rPr lang="en-US" sz="53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GitOps Workflow</a:t>
            </a:r>
            <a:endParaRPr lang="en-US" sz="5350" dirty="0"/>
          </a:p>
        </p:txBody>
      </p:sp>
      <p:sp>
        <p:nvSpPr>
          <p:cNvPr id="5" name="Text 2"/>
          <p:cNvSpPr/>
          <p:nvPr/>
        </p:nvSpPr>
        <p:spPr>
          <a:xfrm>
            <a:off x="6280190" y="5301615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Automating Kubernetes Deployments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91741"/>
            <a:ext cx="4977646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End-to-End Workflow</a:t>
            </a:r>
            <a:endParaRPr lang="en-US" sz="3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507093"/>
            <a:ext cx="893088" cy="107168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65471" y="1685687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Developer Commits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865471" y="2071807"/>
            <a:ext cx="1197113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Developer pushes code changes to GitLab repository, triggering the CI/CD pipeline.</a:t>
            </a:r>
            <a:endParaRPr lang="en-US" sz="14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578775"/>
            <a:ext cx="893088" cy="107168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865471" y="2757368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GitLab CI Builds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865471" y="3143488"/>
            <a:ext cx="1197113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GitLab CI builds container image, runs tests, and updates Kubernetes manifests.</a:t>
            </a:r>
            <a:endParaRPr lang="en-US" sz="14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650456"/>
            <a:ext cx="893088" cy="107168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865471" y="3829050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Trigger ArgoCD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1865471" y="4215170"/>
            <a:ext cx="1197113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GitLab triggers ArgoCD sync (push model) or ArgoCD auto-detects changes (pull model).</a:t>
            </a:r>
            <a:endParaRPr lang="en-US" sz="14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22138"/>
            <a:ext cx="893088" cy="107168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865471" y="4900732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Deploy to Cluster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1865471" y="5286851"/>
            <a:ext cx="1197113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ArgoCD reconciles desired state and deploys application to Kubernetes cluster.</a:t>
            </a:r>
            <a:endParaRPr lang="en-US" sz="140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793819"/>
            <a:ext cx="893088" cy="107168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865471" y="5972413"/>
            <a:ext cx="2364105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Monitor Deployment</a:t>
            </a:r>
            <a:endParaRPr lang="en-US" sz="1750" dirty="0"/>
          </a:p>
        </p:txBody>
      </p:sp>
      <p:sp>
        <p:nvSpPr>
          <p:cNvPr id="17" name="Text 10"/>
          <p:cNvSpPr/>
          <p:nvPr/>
        </p:nvSpPr>
        <p:spPr>
          <a:xfrm>
            <a:off x="1865471" y="6358533"/>
            <a:ext cx="11971139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Track deployment status and application health via ArgoCD UI and CLI tools.</a:t>
            </a:r>
            <a:endParaRPr lang="en-US" sz="1400" dirty="0"/>
          </a:p>
        </p:txBody>
      </p:sp>
      <p:sp>
        <p:nvSpPr>
          <p:cNvPr id="18" name="Text 11"/>
          <p:cNvSpPr/>
          <p:nvPr/>
        </p:nvSpPr>
        <p:spPr>
          <a:xfrm>
            <a:off x="793790" y="7066359"/>
            <a:ext cx="13042821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workflow ensures complete automation from code commit to production deployment, with full audit trails and rollback capabilities through Git history.</a:t>
            </a:r>
            <a:endParaRPr 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327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383"/>
            <a:ext cx="4465558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Best Practices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793790" y="3698438"/>
            <a:ext cx="4228505" cy="2314932"/>
          </a:xfrm>
          <a:prstGeom prst="roundRect">
            <a:avLst>
              <a:gd name="adj" fmla="val 6945"/>
            </a:avLst>
          </a:prstGeom>
          <a:solidFill>
            <a:srgbClr val="E8F3E8"/>
          </a:solidFill>
          <a:ln/>
        </p:spPr>
      </p:sp>
      <p:sp>
        <p:nvSpPr>
          <p:cNvPr id="5" name="Shape 2"/>
          <p:cNvSpPr/>
          <p:nvPr/>
        </p:nvSpPr>
        <p:spPr>
          <a:xfrm>
            <a:off x="972383" y="3877032"/>
            <a:ext cx="535781" cy="535781"/>
          </a:xfrm>
          <a:prstGeom prst="roundRect">
            <a:avLst>
              <a:gd name="adj" fmla="val 17064968"/>
            </a:avLst>
          </a:prstGeom>
          <a:solidFill>
            <a:srgbClr val="438951"/>
          </a:solidFill>
          <a:ln/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664" y="3994190"/>
            <a:ext cx="241102" cy="3013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72383" y="4591407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Separate CI and CD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972383" y="4977527"/>
            <a:ext cx="3871317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Keep GitLab focused on continuous integration (build, test) and ArgoCD focused on continuous deployment (sync, deploy).</a:t>
            </a:r>
            <a:endParaRPr lang="en-US" sz="1400" dirty="0"/>
          </a:p>
        </p:txBody>
      </p:sp>
      <p:sp>
        <p:nvSpPr>
          <p:cNvPr id="9" name="Shape 5"/>
          <p:cNvSpPr/>
          <p:nvPr/>
        </p:nvSpPr>
        <p:spPr>
          <a:xfrm>
            <a:off x="5200888" y="3698438"/>
            <a:ext cx="4228505" cy="2314932"/>
          </a:xfrm>
          <a:prstGeom prst="roundRect">
            <a:avLst>
              <a:gd name="adj" fmla="val 6945"/>
            </a:avLst>
          </a:prstGeom>
          <a:solidFill>
            <a:srgbClr val="E8F3E8"/>
          </a:solidFill>
          <a:ln/>
        </p:spPr>
      </p:sp>
      <p:sp>
        <p:nvSpPr>
          <p:cNvPr id="10" name="Shape 6"/>
          <p:cNvSpPr/>
          <p:nvPr/>
        </p:nvSpPr>
        <p:spPr>
          <a:xfrm>
            <a:off x="5379482" y="3877032"/>
            <a:ext cx="535781" cy="535781"/>
          </a:xfrm>
          <a:prstGeom prst="roundRect">
            <a:avLst>
              <a:gd name="adj" fmla="val 17064968"/>
            </a:avLst>
          </a:prstGeom>
          <a:solidFill>
            <a:srgbClr val="438951"/>
          </a:solidFill>
          <a:ln/>
        </p:spPr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6762" y="3994190"/>
            <a:ext cx="241102" cy="30134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5379482" y="4591407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Use Template Tools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5379482" y="4977527"/>
            <a:ext cx="3871317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Leverage Helm charts or Kustomize for reusable, parameterized Kubernetes manifests across environments.</a:t>
            </a:r>
            <a:endParaRPr lang="en-US" sz="1400" dirty="0"/>
          </a:p>
        </p:txBody>
      </p:sp>
      <p:sp>
        <p:nvSpPr>
          <p:cNvPr id="14" name="Shape 9"/>
          <p:cNvSpPr/>
          <p:nvPr/>
        </p:nvSpPr>
        <p:spPr>
          <a:xfrm>
            <a:off x="9607987" y="3698438"/>
            <a:ext cx="4228505" cy="2314932"/>
          </a:xfrm>
          <a:prstGeom prst="roundRect">
            <a:avLst>
              <a:gd name="adj" fmla="val 6945"/>
            </a:avLst>
          </a:prstGeom>
          <a:solidFill>
            <a:srgbClr val="E8F3E8"/>
          </a:solidFill>
          <a:ln/>
        </p:spPr>
      </p:sp>
      <p:sp>
        <p:nvSpPr>
          <p:cNvPr id="15" name="Shape 10"/>
          <p:cNvSpPr/>
          <p:nvPr/>
        </p:nvSpPr>
        <p:spPr>
          <a:xfrm>
            <a:off x="9786580" y="3877032"/>
            <a:ext cx="535781" cy="535781"/>
          </a:xfrm>
          <a:prstGeom prst="roundRect">
            <a:avLst>
              <a:gd name="adj" fmla="val 17064968"/>
            </a:avLst>
          </a:prstGeom>
          <a:solidFill>
            <a:srgbClr val="438951"/>
          </a:solidFill>
          <a:ln/>
        </p:spPr>
      </p:sp>
      <p:pic>
        <p:nvPicPr>
          <p:cNvPr id="16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33861" y="3994190"/>
            <a:ext cx="241102" cy="301347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9786580" y="4591407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Secure ArgoCD</a:t>
            </a:r>
            <a:endParaRPr lang="en-US" sz="1750" dirty="0"/>
          </a:p>
        </p:txBody>
      </p:sp>
      <p:sp>
        <p:nvSpPr>
          <p:cNvPr id="18" name="Text 12"/>
          <p:cNvSpPr/>
          <p:nvPr/>
        </p:nvSpPr>
        <p:spPr>
          <a:xfrm>
            <a:off x="9786580" y="4977527"/>
            <a:ext cx="3871317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 RBAC policies, enable TLS encryption, and use service accounts with minimal required permissions.</a:t>
            </a:r>
            <a:endParaRPr lang="en-US" sz="1400" dirty="0"/>
          </a:p>
        </p:txBody>
      </p:sp>
      <p:sp>
        <p:nvSpPr>
          <p:cNvPr id="19" name="Shape 13"/>
          <p:cNvSpPr/>
          <p:nvPr/>
        </p:nvSpPr>
        <p:spPr>
          <a:xfrm>
            <a:off x="793790" y="6214229"/>
            <a:ext cx="6432113" cy="1375767"/>
          </a:xfrm>
          <a:prstGeom prst="roundRect">
            <a:avLst>
              <a:gd name="adj" fmla="val 11685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20" name="Text 14"/>
          <p:cNvSpPr/>
          <p:nvPr/>
        </p:nvSpPr>
        <p:spPr>
          <a:xfrm>
            <a:off x="995243" y="6415683"/>
            <a:ext cx="2671286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Enable Drift Correction</a:t>
            </a:r>
            <a:endParaRPr lang="en-US" sz="1750" dirty="0"/>
          </a:p>
        </p:txBody>
      </p:sp>
      <p:sp>
        <p:nvSpPr>
          <p:cNvPr id="21" name="Text 15"/>
          <p:cNvSpPr/>
          <p:nvPr/>
        </p:nvSpPr>
        <p:spPr>
          <a:xfrm>
            <a:off x="995243" y="6801803"/>
            <a:ext cx="6029206" cy="5867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Configure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prune: true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and 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selfHeal: true</a:t>
            </a:r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in sync policies to automatically correct configuration drift and maintain desired state.</a:t>
            </a:r>
            <a:endParaRPr lang="en-US" sz="1400" dirty="0"/>
          </a:p>
        </p:txBody>
      </p:sp>
      <p:sp>
        <p:nvSpPr>
          <p:cNvPr id="22" name="Shape 16"/>
          <p:cNvSpPr/>
          <p:nvPr/>
        </p:nvSpPr>
        <p:spPr>
          <a:xfrm>
            <a:off x="7404497" y="6214229"/>
            <a:ext cx="6432113" cy="1375767"/>
          </a:xfrm>
          <a:prstGeom prst="roundRect">
            <a:avLst>
              <a:gd name="adj" fmla="val 11685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</p:sp>
      <p:sp>
        <p:nvSpPr>
          <p:cNvPr id="23" name="Text 17"/>
          <p:cNvSpPr/>
          <p:nvPr/>
        </p:nvSpPr>
        <p:spPr>
          <a:xfrm>
            <a:off x="7605951" y="6415683"/>
            <a:ext cx="3268623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External Secret Management</a:t>
            </a:r>
            <a:endParaRPr lang="en-US" sz="1750" dirty="0"/>
          </a:p>
        </p:txBody>
      </p:sp>
      <p:sp>
        <p:nvSpPr>
          <p:cNvPr id="24" name="Text 18"/>
          <p:cNvSpPr/>
          <p:nvPr/>
        </p:nvSpPr>
        <p:spPr>
          <a:xfrm>
            <a:off x="7605951" y="6801803"/>
            <a:ext cx="6029206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Store sensitive data in HashiCorp Vault, Sealed Secrets, or cloud-native secret managers rather than Git repositories.</a:t>
            </a:r>
            <a:endParaRPr lang="en-US" sz="1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7241" y="697825"/>
            <a:ext cx="4920853" cy="615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Demo Steps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87241" y="1706523"/>
            <a:ext cx="13055918" cy="314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Follow these steps to implement a complete GitLab CI/CD integration with ArgoCD in your environment.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787241" y="2242661"/>
            <a:ext cx="196810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787241" y="2554248"/>
            <a:ext cx="4220766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6" name="Text 4"/>
          <p:cNvSpPr/>
          <p:nvPr/>
        </p:nvSpPr>
        <p:spPr>
          <a:xfrm>
            <a:off x="787241" y="2698313"/>
            <a:ext cx="2460427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Install ArgoCD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87241" y="3123843"/>
            <a:ext cx="4220766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Deploy ArgoCD to your Kubernetes cluster using the official installation manifests.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87241" y="3974783"/>
            <a:ext cx="4220766" cy="1554242"/>
          </a:xfrm>
          <a:prstGeom prst="roundRect">
            <a:avLst>
              <a:gd name="adj" fmla="val 11398"/>
            </a:avLst>
          </a:prstGeom>
          <a:solidFill>
            <a:srgbClr val="EDF2ED"/>
          </a:solidFill>
          <a:ln/>
        </p:spPr>
      </p:sp>
      <p:sp>
        <p:nvSpPr>
          <p:cNvPr id="9" name="Shape 7"/>
          <p:cNvSpPr/>
          <p:nvPr/>
        </p:nvSpPr>
        <p:spPr>
          <a:xfrm>
            <a:off x="777478" y="3974783"/>
            <a:ext cx="4240292" cy="1554242"/>
          </a:xfrm>
          <a:prstGeom prst="roundRect">
            <a:avLst>
              <a:gd name="adj" fmla="val 1900"/>
            </a:avLst>
          </a:prstGeom>
          <a:solidFill>
            <a:srgbClr val="EDF2ED"/>
          </a:solidFill>
          <a:ln/>
        </p:spPr>
      </p:sp>
      <p:sp>
        <p:nvSpPr>
          <p:cNvPr id="10" name="Text 8"/>
          <p:cNvSpPr/>
          <p:nvPr/>
        </p:nvSpPr>
        <p:spPr>
          <a:xfrm>
            <a:off x="974288" y="4122301"/>
            <a:ext cx="3846671" cy="1259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kubectl create namespace argocdkubectl apply -n argocd -f https://raw.githubusercontent.com/argoproj/argo-cd/stable/manifests/install.yaml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5204817" y="2242661"/>
            <a:ext cx="196810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5204817" y="2554248"/>
            <a:ext cx="4220766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3" name="Text 11"/>
          <p:cNvSpPr/>
          <p:nvPr/>
        </p:nvSpPr>
        <p:spPr>
          <a:xfrm>
            <a:off x="5204817" y="2698313"/>
            <a:ext cx="2587823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Setup GitLab Project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5204817" y="3123843"/>
            <a:ext cx="4220766" cy="959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 a GitLab project with 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.gitlab-ci.yml</a:t>
            </a:r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file containing build, test, and deployment stages.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9622393" y="2242661"/>
            <a:ext cx="196810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9622393" y="2554248"/>
            <a:ext cx="4220766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17" name="Text 15"/>
          <p:cNvSpPr/>
          <p:nvPr/>
        </p:nvSpPr>
        <p:spPr>
          <a:xfrm>
            <a:off x="9622393" y="2698313"/>
            <a:ext cx="3160276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Configure GitLab Runner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9622393" y="3123843"/>
            <a:ext cx="4220766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Register and configure a GitLab Runner to execute your CI/CD pipelines with appropriate permissions.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787241" y="5873353"/>
            <a:ext cx="196810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787241" y="6184940"/>
            <a:ext cx="6429494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21" name="Text 19"/>
          <p:cNvSpPr/>
          <p:nvPr/>
        </p:nvSpPr>
        <p:spPr>
          <a:xfrm>
            <a:off x="787241" y="6329005"/>
            <a:ext cx="2683193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Test End-to-End Flow</a:t>
            </a:r>
            <a:endParaRPr lang="en-US" sz="1900" dirty="0"/>
          </a:p>
        </p:txBody>
      </p:sp>
      <p:sp>
        <p:nvSpPr>
          <p:cNvPr id="22" name="Text 20"/>
          <p:cNvSpPr/>
          <p:nvPr/>
        </p:nvSpPr>
        <p:spPr>
          <a:xfrm>
            <a:off x="787241" y="6754535"/>
            <a:ext cx="6429494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Push code changes to trigger the pipeline and observe ArgoCD automatically deploy your application.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7413546" y="5873353"/>
            <a:ext cx="196810" cy="245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05</a:t>
            </a:r>
            <a:endParaRPr lang="en-US" sz="1500" dirty="0"/>
          </a:p>
        </p:txBody>
      </p:sp>
      <p:sp>
        <p:nvSpPr>
          <p:cNvPr id="24" name="Shape 22"/>
          <p:cNvSpPr/>
          <p:nvPr/>
        </p:nvSpPr>
        <p:spPr>
          <a:xfrm>
            <a:off x="7413546" y="6184940"/>
            <a:ext cx="6429613" cy="22860"/>
          </a:xfrm>
          <a:prstGeom prst="rect">
            <a:avLst/>
          </a:prstGeom>
          <a:solidFill>
            <a:srgbClr val="438951"/>
          </a:solidFill>
          <a:ln/>
        </p:spPr>
      </p:sp>
      <p:sp>
        <p:nvSpPr>
          <p:cNvPr id="25" name="Text 23"/>
          <p:cNvSpPr/>
          <p:nvPr/>
        </p:nvSpPr>
        <p:spPr>
          <a:xfrm>
            <a:off x="7413546" y="6329005"/>
            <a:ext cx="2460427" cy="307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Verify Rollback</a:t>
            </a:r>
            <a:endParaRPr lang="en-US" sz="1900" dirty="0"/>
          </a:p>
        </p:txBody>
      </p:sp>
      <p:sp>
        <p:nvSpPr>
          <p:cNvPr id="26" name="Text 24"/>
          <p:cNvSpPr/>
          <p:nvPr/>
        </p:nvSpPr>
        <p:spPr>
          <a:xfrm>
            <a:off x="7413546" y="6754535"/>
            <a:ext cx="6429613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Test rollback functionality by reverting a Git commit and confirming ArgoCD syncs the previous state.</a:t>
            </a:r>
            <a:endParaRPr lang="en-US" sz="1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5078" y="429697"/>
            <a:ext cx="3125391" cy="3906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Summary</a:t>
            </a:r>
            <a:endParaRPr lang="en-US" sz="2450" dirty="0"/>
          </a:p>
        </p:txBody>
      </p:sp>
      <p:sp>
        <p:nvSpPr>
          <p:cNvPr id="3" name="Shape 1"/>
          <p:cNvSpPr/>
          <p:nvPr/>
        </p:nvSpPr>
        <p:spPr>
          <a:xfrm>
            <a:off x="625078" y="1148477"/>
            <a:ext cx="6537603" cy="970478"/>
          </a:xfrm>
          <a:prstGeom prst="roundRect">
            <a:avLst>
              <a:gd name="adj" fmla="val 11594"/>
            </a:avLst>
          </a:prstGeom>
          <a:solidFill>
            <a:srgbClr val="438951"/>
          </a:solidFill>
          <a:ln/>
        </p:spPr>
      </p:sp>
      <p:sp>
        <p:nvSpPr>
          <p:cNvPr id="4" name="Text 2"/>
          <p:cNvSpPr/>
          <p:nvPr/>
        </p:nvSpPr>
        <p:spPr>
          <a:xfrm>
            <a:off x="750094" y="1273493"/>
            <a:ext cx="1562695" cy="195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Clear Separation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750094" y="1593890"/>
            <a:ext cx="6287572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GitLab excels at continuous integration - building, testing, and packaging applications. ArgoCD specializes in continuous deployment - syncing and deploying to clusters.</a:t>
            </a:r>
            <a:endParaRPr lang="en-US" sz="950" dirty="0"/>
          </a:p>
        </p:txBody>
      </p:sp>
      <p:sp>
        <p:nvSpPr>
          <p:cNvPr id="6" name="Shape 4"/>
          <p:cNvSpPr/>
          <p:nvPr/>
        </p:nvSpPr>
        <p:spPr>
          <a:xfrm>
            <a:off x="625078" y="2243971"/>
            <a:ext cx="6537603" cy="970478"/>
          </a:xfrm>
          <a:prstGeom prst="roundRect">
            <a:avLst>
              <a:gd name="adj" fmla="val 11594"/>
            </a:avLst>
          </a:prstGeom>
          <a:solidFill>
            <a:srgbClr val="438951"/>
          </a:solidFill>
          <a:ln/>
        </p:spPr>
      </p:sp>
      <p:sp>
        <p:nvSpPr>
          <p:cNvPr id="7" name="Text 5"/>
          <p:cNvSpPr/>
          <p:nvPr/>
        </p:nvSpPr>
        <p:spPr>
          <a:xfrm>
            <a:off x="750094" y="2368987"/>
            <a:ext cx="1562695" cy="195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GitOps Benefits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750094" y="2689384"/>
            <a:ext cx="6287572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integration provides complete auditability through Git history, automated rollback capabilities, and declarative infrastructure management.</a:t>
            </a:r>
            <a:endParaRPr lang="en-US" sz="9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5339" y="1148477"/>
            <a:ext cx="5230058" cy="5230058"/>
          </a:xfrm>
          <a:prstGeom prst="rect">
            <a:avLst/>
          </a:prstGeom>
        </p:spPr>
      </p:pic>
      <p:sp>
        <p:nvSpPr>
          <p:cNvPr id="10" name="Shape 7"/>
          <p:cNvSpPr/>
          <p:nvPr/>
        </p:nvSpPr>
        <p:spPr>
          <a:xfrm>
            <a:off x="625078" y="6659761"/>
            <a:ext cx="281226" cy="281226"/>
          </a:xfrm>
          <a:prstGeom prst="roundRect">
            <a:avLst>
              <a:gd name="adj" fmla="val 40009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1031319" y="6702623"/>
            <a:ext cx="2174915" cy="195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Flexible Integration Models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1031319" y="6973014"/>
            <a:ext cx="3949660" cy="600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Both </a:t>
            </a:r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pull-based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(ArgoCD auto-sync) and </a:t>
            </a:r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push-based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(GitLab-triggered) deployment models are available to suit different organizational needs.</a:t>
            </a:r>
            <a:endParaRPr lang="en-US" sz="950" dirty="0"/>
          </a:p>
        </p:txBody>
      </p:sp>
      <p:sp>
        <p:nvSpPr>
          <p:cNvPr id="13" name="Shape 10"/>
          <p:cNvSpPr/>
          <p:nvPr/>
        </p:nvSpPr>
        <p:spPr>
          <a:xfrm>
            <a:off x="5137190" y="6659761"/>
            <a:ext cx="281226" cy="281226"/>
          </a:xfrm>
          <a:prstGeom prst="roundRect">
            <a:avLst>
              <a:gd name="adj" fmla="val 40009"/>
            </a:avLst>
          </a:prstGeom>
          <a:solidFill>
            <a:srgbClr val="E8F3E8"/>
          </a:solidFill>
          <a:ln/>
        </p:spPr>
      </p:sp>
      <p:sp>
        <p:nvSpPr>
          <p:cNvPr id="14" name="Text 11"/>
          <p:cNvSpPr/>
          <p:nvPr/>
        </p:nvSpPr>
        <p:spPr>
          <a:xfrm>
            <a:off x="5543431" y="6702623"/>
            <a:ext cx="1930241" cy="195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Security-First Approach</a:t>
            </a:r>
            <a:endParaRPr lang="en-US" sz="1200" dirty="0"/>
          </a:p>
        </p:txBody>
      </p:sp>
      <p:sp>
        <p:nvSpPr>
          <p:cNvPr id="15" name="Text 12"/>
          <p:cNvSpPr/>
          <p:nvPr/>
        </p:nvSpPr>
        <p:spPr>
          <a:xfrm>
            <a:off x="5543431" y="6973014"/>
            <a:ext cx="3949660" cy="400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Secure integration using API tokens, RBAC policies, and encrypted communications ensures enterprise-grade security.</a:t>
            </a:r>
            <a:endParaRPr lang="en-US" sz="950" dirty="0"/>
          </a:p>
        </p:txBody>
      </p:sp>
      <p:sp>
        <p:nvSpPr>
          <p:cNvPr id="16" name="Shape 13"/>
          <p:cNvSpPr/>
          <p:nvPr/>
        </p:nvSpPr>
        <p:spPr>
          <a:xfrm>
            <a:off x="9649301" y="6659761"/>
            <a:ext cx="281226" cy="281226"/>
          </a:xfrm>
          <a:prstGeom prst="roundRect">
            <a:avLst>
              <a:gd name="adj" fmla="val 40009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10055543" y="6702623"/>
            <a:ext cx="1562695" cy="195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Production-Ready</a:t>
            </a:r>
            <a:endParaRPr lang="en-US" sz="1200" dirty="0"/>
          </a:p>
        </p:txBody>
      </p:sp>
      <p:sp>
        <p:nvSpPr>
          <p:cNvPr id="18" name="Text 15"/>
          <p:cNvSpPr/>
          <p:nvPr/>
        </p:nvSpPr>
        <p:spPr>
          <a:xfrm>
            <a:off x="10055543" y="6973014"/>
            <a:ext cx="3949660" cy="6000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architecture supports zero-downtime deployments, automatic drift correction, and comprehensive monitoring for production workloads.</a:t>
            </a:r>
            <a:endParaRPr lang="en-US" sz="950" dirty="0"/>
          </a:p>
        </p:txBody>
      </p:sp>
      <p:sp>
        <p:nvSpPr>
          <p:cNvPr id="19" name="Shape 16"/>
          <p:cNvSpPr/>
          <p:nvPr/>
        </p:nvSpPr>
        <p:spPr>
          <a:xfrm>
            <a:off x="625078" y="7713702"/>
            <a:ext cx="13380244" cy="531257"/>
          </a:xfrm>
          <a:prstGeom prst="roundRect">
            <a:avLst>
              <a:gd name="adj" fmla="val 21179"/>
            </a:avLst>
          </a:prstGeom>
          <a:solidFill>
            <a:srgbClr val="B6FCB8"/>
          </a:solidFill>
          <a:ln/>
        </p:spPr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94" y="7890034"/>
            <a:ext cx="156210" cy="125016"/>
          </a:xfrm>
          <a:prstGeom prst="rect">
            <a:avLst/>
          </a:prstGeom>
        </p:spPr>
      </p:pic>
      <p:sp>
        <p:nvSpPr>
          <p:cNvPr id="21" name="Text 17"/>
          <p:cNvSpPr/>
          <p:nvPr/>
        </p:nvSpPr>
        <p:spPr>
          <a:xfrm>
            <a:off x="1031319" y="7869912"/>
            <a:ext cx="12848987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950" b="1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Next Steps:</a:t>
            </a:r>
            <a:pPr algn="l" indent="0" marL="0">
              <a:lnSpc>
                <a:spcPts val="1550"/>
              </a:lnSpc>
              <a:buNone/>
            </a:pPr>
            <a:r>
              <a:rPr lang="en-US" sz="9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Start with a simple application, implement the pull-based model first, then gradually add advanced features like multi-environment deployments and progressive delivery strategies.</a:t>
            </a:r>
            <a:endParaRPr lang="en-US" sz="9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47236" y="513398"/>
            <a:ext cx="9335810" cy="116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9150"/>
              </a:lnSpc>
              <a:buNone/>
            </a:pPr>
            <a:r>
              <a:rPr lang="en-US" sz="73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Thank You</a:t>
            </a:r>
            <a:endParaRPr lang="en-US" sz="7350" dirty="0"/>
          </a:p>
        </p:txBody>
      </p:sp>
      <p:sp>
        <p:nvSpPr>
          <p:cNvPr id="3" name="Text 1"/>
          <p:cNvSpPr/>
          <p:nvPr/>
        </p:nvSpPr>
        <p:spPr>
          <a:xfrm>
            <a:off x="5098256" y="1960364"/>
            <a:ext cx="4433888" cy="4667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50"/>
              </a:lnSpc>
              <a:buNone/>
            </a:pPr>
            <a:r>
              <a:rPr lang="en-US" sz="2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Questions &amp; Discussion</a:t>
            </a:r>
            <a:endParaRPr lang="en-US" sz="29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760" y="2917150"/>
            <a:ext cx="4029908" cy="402990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239822" y="2875121"/>
            <a:ext cx="4165878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Ready to implement GitOps?</a:t>
            </a:r>
            <a:endParaRPr lang="en-US" sz="1450" dirty="0"/>
          </a:p>
        </p:txBody>
      </p:sp>
      <p:sp>
        <p:nvSpPr>
          <p:cNvPr id="6" name="Text 3"/>
          <p:cNvSpPr/>
          <p:nvPr/>
        </p:nvSpPr>
        <p:spPr>
          <a:xfrm>
            <a:off x="5239822" y="3341727"/>
            <a:ext cx="4165878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Start your GitLab + ArgoCD journey today</a:t>
            </a:r>
            <a:endParaRPr lang="en-US" sz="14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8852" y="2917150"/>
            <a:ext cx="4029908" cy="4029908"/>
          </a:xfrm>
          <a:prstGeom prst="rect">
            <a:avLst/>
          </a:prstGeom>
        </p:spPr>
      </p:pic>
      <p:sp>
        <p:nvSpPr>
          <p:cNvPr id="8" name="Shape 4"/>
          <p:cNvSpPr/>
          <p:nvPr/>
        </p:nvSpPr>
        <p:spPr>
          <a:xfrm>
            <a:off x="746760" y="7460463"/>
            <a:ext cx="13136880" cy="30956"/>
          </a:xfrm>
          <a:prstGeom prst="rect">
            <a:avLst/>
          </a:prstGeom>
          <a:solidFill>
            <a:srgbClr val="405449">
              <a:alpha val="50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746760" y="7701439"/>
            <a:ext cx="13136880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Automating Kubernetes deployments with confidence through GitOps principles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4721"/>
            <a:ext cx="3225165" cy="403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Agenda</a:t>
            </a:r>
            <a:endParaRPr lang="en-US" sz="2500" dirty="0"/>
          </a:p>
        </p:txBody>
      </p:sp>
      <p:sp>
        <p:nvSpPr>
          <p:cNvPr id="3" name="Shape 1"/>
          <p:cNvSpPr/>
          <p:nvPr/>
        </p:nvSpPr>
        <p:spPr>
          <a:xfrm>
            <a:off x="793790" y="1285875"/>
            <a:ext cx="6456878" cy="1160621"/>
          </a:xfrm>
          <a:prstGeom prst="roundRect">
            <a:avLst>
              <a:gd name="adj" fmla="val 10004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9030" y="1301115"/>
            <a:ext cx="6426398" cy="386953"/>
          </a:xfrm>
          <a:prstGeom prst="roundRect">
            <a:avLst>
              <a:gd name="adj" fmla="val 25279"/>
            </a:avLst>
          </a:prstGeom>
          <a:solidFill>
            <a:srgbClr val="E8F3E8"/>
          </a:solidFill>
          <a:ln/>
        </p:spPr>
      </p:sp>
      <p:sp>
        <p:nvSpPr>
          <p:cNvPr id="5" name="Text 3"/>
          <p:cNvSpPr/>
          <p:nvPr/>
        </p:nvSpPr>
        <p:spPr>
          <a:xfrm>
            <a:off x="3925491" y="1373624"/>
            <a:ext cx="193477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937974" y="1817013"/>
            <a:ext cx="1864995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Introduction to GitOps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937974" y="2095857"/>
            <a:ext cx="6168509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Understanding the fundamentals</a:t>
            </a:r>
            <a:endParaRPr lang="en-US" sz="1000" dirty="0"/>
          </a:p>
        </p:txBody>
      </p:sp>
      <p:sp>
        <p:nvSpPr>
          <p:cNvPr id="8" name="Shape 6"/>
          <p:cNvSpPr/>
          <p:nvPr/>
        </p:nvSpPr>
        <p:spPr>
          <a:xfrm>
            <a:off x="7379613" y="1285875"/>
            <a:ext cx="6456998" cy="1160621"/>
          </a:xfrm>
          <a:prstGeom prst="roundRect">
            <a:avLst>
              <a:gd name="adj" fmla="val 10004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4853" y="1301115"/>
            <a:ext cx="6426518" cy="386953"/>
          </a:xfrm>
          <a:prstGeom prst="roundRect">
            <a:avLst>
              <a:gd name="adj" fmla="val 25279"/>
            </a:avLst>
          </a:prstGeom>
          <a:solidFill>
            <a:srgbClr val="E8F3E8"/>
          </a:solidFill>
          <a:ln/>
        </p:spPr>
      </p:sp>
      <p:sp>
        <p:nvSpPr>
          <p:cNvPr id="10" name="Text 8"/>
          <p:cNvSpPr/>
          <p:nvPr/>
        </p:nvSpPr>
        <p:spPr>
          <a:xfrm>
            <a:off x="10511314" y="1373624"/>
            <a:ext cx="193477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7523798" y="1817013"/>
            <a:ext cx="2945844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Why integrate GitLab with ArgoCD?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7523798" y="2095857"/>
            <a:ext cx="616862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Benefits and use cases</a:t>
            </a:r>
            <a:endParaRPr lang="en-US" sz="1000" dirty="0"/>
          </a:p>
        </p:txBody>
      </p:sp>
      <p:sp>
        <p:nvSpPr>
          <p:cNvPr id="13" name="Shape 11"/>
          <p:cNvSpPr/>
          <p:nvPr/>
        </p:nvSpPr>
        <p:spPr>
          <a:xfrm>
            <a:off x="793790" y="2575441"/>
            <a:ext cx="6456878" cy="1160621"/>
          </a:xfrm>
          <a:prstGeom prst="roundRect">
            <a:avLst>
              <a:gd name="adj" fmla="val 10004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09030" y="2590681"/>
            <a:ext cx="6426398" cy="386953"/>
          </a:xfrm>
          <a:prstGeom prst="roundRect">
            <a:avLst>
              <a:gd name="adj" fmla="val 25279"/>
            </a:avLst>
          </a:prstGeom>
          <a:solidFill>
            <a:srgbClr val="E8F3E8"/>
          </a:solidFill>
          <a:ln/>
        </p:spPr>
      </p:sp>
      <p:sp>
        <p:nvSpPr>
          <p:cNvPr id="15" name="Text 13"/>
          <p:cNvSpPr/>
          <p:nvPr/>
        </p:nvSpPr>
        <p:spPr>
          <a:xfrm>
            <a:off x="3925491" y="2663190"/>
            <a:ext cx="193477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937974" y="3106579"/>
            <a:ext cx="2545794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ArgoCD Architecture Overview</a:t>
            </a:r>
            <a:endParaRPr lang="en-US" sz="1250" dirty="0"/>
          </a:p>
        </p:txBody>
      </p:sp>
      <p:sp>
        <p:nvSpPr>
          <p:cNvPr id="17" name="Text 15"/>
          <p:cNvSpPr/>
          <p:nvPr/>
        </p:nvSpPr>
        <p:spPr>
          <a:xfrm>
            <a:off x="937974" y="3385423"/>
            <a:ext cx="6168509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Core components and structure</a:t>
            </a:r>
            <a:endParaRPr lang="en-US" sz="1000" dirty="0"/>
          </a:p>
        </p:txBody>
      </p:sp>
      <p:sp>
        <p:nvSpPr>
          <p:cNvPr id="18" name="Shape 16"/>
          <p:cNvSpPr/>
          <p:nvPr/>
        </p:nvSpPr>
        <p:spPr>
          <a:xfrm>
            <a:off x="7379613" y="2575441"/>
            <a:ext cx="6456998" cy="1160621"/>
          </a:xfrm>
          <a:prstGeom prst="roundRect">
            <a:avLst>
              <a:gd name="adj" fmla="val 10004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394853" y="2590681"/>
            <a:ext cx="6426518" cy="386953"/>
          </a:xfrm>
          <a:prstGeom prst="roundRect">
            <a:avLst>
              <a:gd name="adj" fmla="val 25279"/>
            </a:avLst>
          </a:prstGeom>
          <a:solidFill>
            <a:srgbClr val="E8F3E8"/>
          </a:solidFill>
          <a:ln/>
        </p:spPr>
      </p:sp>
      <p:sp>
        <p:nvSpPr>
          <p:cNvPr id="20" name="Text 18"/>
          <p:cNvSpPr/>
          <p:nvPr/>
        </p:nvSpPr>
        <p:spPr>
          <a:xfrm>
            <a:off x="10511314" y="2663190"/>
            <a:ext cx="193477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1500" dirty="0"/>
          </a:p>
        </p:txBody>
      </p:sp>
      <p:sp>
        <p:nvSpPr>
          <p:cNvPr id="21" name="Text 19"/>
          <p:cNvSpPr/>
          <p:nvPr/>
        </p:nvSpPr>
        <p:spPr>
          <a:xfrm>
            <a:off x="7523798" y="3106579"/>
            <a:ext cx="1961555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Integration Approaches</a:t>
            </a:r>
            <a:endParaRPr lang="en-US" sz="1250" dirty="0"/>
          </a:p>
        </p:txBody>
      </p:sp>
      <p:sp>
        <p:nvSpPr>
          <p:cNvPr id="22" name="Text 20"/>
          <p:cNvSpPr/>
          <p:nvPr/>
        </p:nvSpPr>
        <p:spPr>
          <a:xfrm>
            <a:off x="7523798" y="3385423"/>
            <a:ext cx="616862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Pull-based vs Push-based models</a:t>
            </a:r>
            <a:endParaRPr lang="en-US" sz="1000" dirty="0"/>
          </a:p>
        </p:txBody>
      </p:sp>
      <p:sp>
        <p:nvSpPr>
          <p:cNvPr id="23" name="Shape 21"/>
          <p:cNvSpPr/>
          <p:nvPr/>
        </p:nvSpPr>
        <p:spPr>
          <a:xfrm>
            <a:off x="793790" y="3865007"/>
            <a:ext cx="6456878" cy="1160621"/>
          </a:xfrm>
          <a:prstGeom prst="roundRect">
            <a:avLst>
              <a:gd name="adj" fmla="val 10004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809030" y="3880247"/>
            <a:ext cx="6426398" cy="386953"/>
          </a:xfrm>
          <a:prstGeom prst="roundRect">
            <a:avLst>
              <a:gd name="adj" fmla="val 25279"/>
            </a:avLst>
          </a:prstGeom>
          <a:solidFill>
            <a:srgbClr val="E8F3E8"/>
          </a:solidFill>
          <a:ln/>
        </p:spPr>
      </p:sp>
      <p:sp>
        <p:nvSpPr>
          <p:cNvPr id="25" name="Text 23"/>
          <p:cNvSpPr/>
          <p:nvPr/>
        </p:nvSpPr>
        <p:spPr>
          <a:xfrm>
            <a:off x="3925491" y="3952756"/>
            <a:ext cx="193477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5</a:t>
            </a:r>
            <a:endParaRPr lang="en-US" sz="1500" dirty="0"/>
          </a:p>
        </p:txBody>
      </p:sp>
      <p:sp>
        <p:nvSpPr>
          <p:cNvPr id="26" name="Text 24"/>
          <p:cNvSpPr/>
          <p:nvPr/>
        </p:nvSpPr>
        <p:spPr>
          <a:xfrm>
            <a:off x="937974" y="4396145"/>
            <a:ext cx="2320647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GitLab CI/CD Pipeline Setup</a:t>
            </a:r>
            <a:endParaRPr lang="en-US" sz="1250" dirty="0"/>
          </a:p>
        </p:txBody>
      </p:sp>
      <p:sp>
        <p:nvSpPr>
          <p:cNvPr id="27" name="Text 25"/>
          <p:cNvSpPr/>
          <p:nvPr/>
        </p:nvSpPr>
        <p:spPr>
          <a:xfrm>
            <a:off x="937974" y="4674989"/>
            <a:ext cx="6168509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Configuration and implementation</a:t>
            </a:r>
            <a:endParaRPr lang="en-US" sz="1000" dirty="0"/>
          </a:p>
        </p:txBody>
      </p:sp>
      <p:sp>
        <p:nvSpPr>
          <p:cNvPr id="28" name="Shape 26"/>
          <p:cNvSpPr/>
          <p:nvPr/>
        </p:nvSpPr>
        <p:spPr>
          <a:xfrm>
            <a:off x="7379613" y="3865007"/>
            <a:ext cx="6456998" cy="1160621"/>
          </a:xfrm>
          <a:prstGeom prst="roundRect">
            <a:avLst>
              <a:gd name="adj" fmla="val 10004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7394853" y="3880247"/>
            <a:ext cx="6426518" cy="386953"/>
          </a:xfrm>
          <a:prstGeom prst="roundRect">
            <a:avLst>
              <a:gd name="adj" fmla="val 25279"/>
            </a:avLst>
          </a:prstGeom>
          <a:solidFill>
            <a:srgbClr val="E8F3E8"/>
          </a:solidFill>
          <a:ln/>
        </p:spPr>
      </p:sp>
      <p:sp>
        <p:nvSpPr>
          <p:cNvPr id="30" name="Text 28"/>
          <p:cNvSpPr/>
          <p:nvPr/>
        </p:nvSpPr>
        <p:spPr>
          <a:xfrm>
            <a:off x="10511314" y="3952756"/>
            <a:ext cx="193477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6</a:t>
            </a:r>
            <a:endParaRPr lang="en-US" sz="1500" dirty="0"/>
          </a:p>
        </p:txBody>
      </p:sp>
      <p:sp>
        <p:nvSpPr>
          <p:cNvPr id="31" name="Text 29"/>
          <p:cNvSpPr/>
          <p:nvPr/>
        </p:nvSpPr>
        <p:spPr>
          <a:xfrm>
            <a:off x="7523798" y="4396145"/>
            <a:ext cx="2152888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ArgoCD Application Setup</a:t>
            </a:r>
            <a:endParaRPr lang="en-US" sz="1250" dirty="0"/>
          </a:p>
        </p:txBody>
      </p:sp>
      <p:sp>
        <p:nvSpPr>
          <p:cNvPr id="32" name="Text 30"/>
          <p:cNvSpPr/>
          <p:nvPr/>
        </p:nvSpPr>
        <p:spPr>
          <a:xfrm>
            <a:off x="7523798" y="4674989"/>
            <a:ext cx="616862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YAML configuration examples</a:t>
            </a:r>
            <a:endParaRPr lang="en-US" sz="1000" dirty="0"/>
          </a:p>
        </p:txBody>
      </p:sp>
      <p:sp>
        <p:nvSpPr>
          <p:cNvPr id="33" name="Shape 31"/>
          <p:cNvSpPr/>
          <p:nvPr/>
        </p:nvSpPr>
        <p:spPr>
          <a:xfrm>
            <a:off x="793790" y="5154573"/>
            <a:ext cx="6456878" cy="1160621"/>
          </a:xfrm>
          <a:prstGeom prst="roundRect">
            <a:avLst>
              <a:gd name="adj" fmla="val 10004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809030" y="5169813"/>
            <a:ext cx="6426398" cy="386953"/>
          </a:xfrm>
          <a:prstGeom prst="roundRect">
            <a:avLst>
              <a:gd name="adj" fmla="val 25279"/>
            </a:avLst>
          </a:prstGeom>
          <a:solidFill>
            <a:srgbClr val="E8F3E8"/>
          </a:solidFill>
          <a:ln/>
        </p:spPr>
      </p:sp>
      <p:sp>
        <p:nvSpPr>
          <p:cNvPr id="35" name="Text 33"/>
          <p:cNvSpPr/>
          <p:nvPr/>
        </p:nvSpPr>
        <p:spPr>
          <a:xfrm>
            <a:off x="3925491" y="5242322"/>
            <a:ext cx="193477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7</a:t>
            </a:r>
            <a:endParaRPr lang="en-US" sz="1500" dirty="0"/>
          </a:p>
        </p:txBody>
      </p:sp>
      <p:sp>
        <p:nvSpPr>
          <p:cNvPr id="36" name="Text 34"/>
          <p:cNvSpPr/>
          <p:nvPr/>
        </p:nvSpPr>
        <p:spPr>
          <a:xfrm>
            <a:off x="937974" y="5685711"/>
            <a:ext cx="1836777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Secure Authentication</a:t>
            </a:r>
            <a:endParaRPr lang="en-US" sz="1250" dirty="0"/>
          </a:p>
        </p:txBody>
      </p:sp>
      <p:sp>
        <p:nvSpPr>
          <p:cNvPr id="37" name="Text 35"/>
          <p:cNvSpPr/>
          <p:nvPr/>
        </p:nvSpPr>
        <p:spPr>
          <a:xfrm>
            <a:off x="937974" y="5964555"/>
            <a:ext cx="6168509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GitLab to ArgoCD security</a:t>
            </a:r>
            <a:endParaRPr lang="en-US" sz="1000" dirty="0"/>
          </a:p>
        </p:txBody>
      </p:sp>
      <p:sp>
        <p:nvSpPr>
          <p:cNvPr id="38" name="Shape 36"/>
          <p:cNvSpPr/>
          <p:nvPr/>
        </p:nvSpPr>
        <p:spPr>
          <a:xfrm>
            <a:off x="7379613" y="5154573"/>
            <a:ext cx="6456998" cy="1160621"/>
          </a:xfrm>
          <a:prstGeom prst="roundRect">
            <a:avLst>
              <a:gd name="adj" fmla="val 10004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7394853" y="5169813"/>
            <a:ext cx="6426518" cy="386953"/>
          </a:xfrm>
          <a:prstGeom prst="roundRect">
            <a:avLst>
              <a:gd name="adj" fmla="val 25279"/>
            </a:avLst>
          </a:prstGeom>
          <a:solidFill>
            <a:srgbClr val="E8F3E8"/>
          </a:solidFill>
          <a:ln/>
        </p:spPr>
      </p:sp>
      <p:sp>
        <p:nvSpPr>
          <p:cNvPr id="40" name="Text 38"/>
          <p:cNvSpPr/>
          <p:nvPr/>
        </p:nvSpPr>
        <p:spPr>
          <a:xfrm>
            <a:off x="10511314" y="5242322"/>
            <a:ext cx="193477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8</a:t>
            </a:r>
            <a:endParaRPr lang="en-US" sz="1500" dirty="0"/>
          </a:p>
        </p:txBody>
      </p:sp>
      <p:sp>
        <p:nvSpPr>
          <p:cNvPr id="41" name="Text 39"/>
          <p:cNvSpPr/>
          <p:nvPr/>
        </p:nvSpPr>
        <p:spPr>
          <a:xfrm>
            <a:off x="7523798" y="5685711"/>
            <a:ext cx="2311956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End-to-End Workflow Demo</a:t>
            </a:r>
            <a:endParaRPr lang="en-US" sz="1250" dirty="0"/>
          </a:p>
        </p:txBody>
      </p:sp>
      <p:sp>
        <p:nvSpPr>
          <p:cNvPr id="42" name="Text 40"/>
          <p:cNvSpPr/>
          <p:nvPr/>
        </p:nvSpPr>
        <p:spPr>
          <a:xfrm>
            <a:off x="7523798" y="5964555"/>
            <a:ext cx="616862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Complete process walkthrough</a:t>
            </a:r>
            <a:endParaRPr lang="en-US" sz="1000" dirty="0"/>
          </a:p>
        </p:txBody>
      </p:sp>
      <p:sp>
        <p:nvSpPr>
          <p:cNvPr id="43" name="Shape 41"/>
          <p:cNvSpPr/>
          <p:nvPr/>
        </p:nvSpPr>
        <p:spPr>
          <a:xfrm>
            <a:off x="793790" y="6444139"/>
            <a:ext cx="6456878" cy="1160621"/>
          </a:xfrm>
          <a:prstGeom prst="roundRect">
            <a:avLst>
              <a:gd name="adj" fmla="val 10004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809030" y="6459379"/>
            <a:ext cx="6426398" cy="386953"/>
          </a:xfrm>
          <a:prstGeom prst="roundRect">
            <a:avLst>
              <a:gd name="adj" fmla="val 25279"/>
            </a:avLst>
          </a:prstGeom>
          <a:solidFill>
            <a:srgbClr val="E8F3E8"/>
          </a:solidFill>
          <a:ln/>
        </p:spPr>
      </p:sp>
      <p:sp>
        <p:nvSpPr>
          <p:cNvPr id="45" name="Text 43"/>
          <p:cNvSpPr/>
          <p:nvPr/>
        </p:nvSpPr>
        <p:spPr>
          <a:xfrm>
            <a:off x="3925491" y="6531888"/>
            <a:ext cx="193477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9</a:t>
            </a:r>
            <a:endParaRPr lang="en-US" sz="1500" dirty="0"/>
          </a:p>
        </p:txBody>
      </p:sp>
      <p:sp>
        <p:nvSpPr>
          <p:cNvPr id="46" name="Text 44"/>
          <p:cNvSpPr/>
          <p:nvPr/>
        </p:nvSpPr>
        <p:spPr>
          <a:xfrm>
            <a:off x="937974" y="6975277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Best Practices</a:t>
            </a:r>
            <a:endParaRPr lang="en-US" sz="1250" dirty="0"/>
          </a:p>
        </p:txBody>
      </p:sp>
      <p:sp>
        <p:nvSpPr>
          <p:cNvPr id="47" name="Text 45"/>
          <p:cNvSpPr/>
          <p:nvPr/>
        </p:nvSpPr>
        <p:spPr>
          <a:xfrm>
            <a:off x="937974" y="7254121"/>
            <a:ext cx="6168509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Security and optimization tips</a:t>
            </a:r>
            <a:endParaRPr lang="en-US" sz="1000" dirty="0"/>
          </a:p>
        </p:txBody>
      </p:sp>
      <p:sp>
        <p:nvSpPr>
          <p:cNvPr id="48" name="Shape 46"/>
          <p:cNvSpPr/>
          <p:nvPr/>
        </p:nvSpPr>
        <p:spPr>
          <a:xfrm>
            <a:off x="7379613" y="6444139"/>
            <a:ext cx="6456998" cy="1160621"/>
          </a:xfrm>
          <a:prstGeom prst="roundRect">
            <a:avLst>
              <a:gd name="adj" fmla="val 10004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7394853" y="6459379"/>
            <a:ext cx="6426518" cy="386953"/>
          </a:xfrm>
          <a:prstGeom prst="roundRect">
            <a:avLst>
              <a:gd name="adj" fmla="val 25279"/>
            </a:avLst>
          </a:prstGeom>
          <a:solidFill>
            <a:srgbClr val="E8F3E8"/>
          </a:solidFill>
          <a:ln/>
        </p:spPr>
      </p:sp>
      <p:sp>
        <p:nvSpPr>
          <p:cNvPr id="50" name="Text 48"/>
          <p:cNvSpPr/>
          <p:nvPr/>
        </p:nvSpPr>
        <p:spPr>
          <a:xfrm>
            <a:off x="10511314" y="6531888"/>
            <a:ext cx="193477" cy="2418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5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10</a:t>
            </a:r>
            <a:endParaRPr lang="en-US" sz="1500" dirty="0"/>
          </a:p>
        </p:txBody>
      </p:sp>
      <p:sp>
        <p:nvSpPr>
          <p:cNvPr id="51" name="Text 49"/>
          <p:cNvSpPr/>
          <p:nvPr/>
        </p:nvSpPr>
        <p:spPr>
          <a:xfrm>
            <a:off x="7523798" y="6975277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Summary</a:t>
            </a:r>
            <a:endParaRPr lang="en-US" sz="1250" dirty="0"/>
          </a:p>
        </p:txBody>
      </p:sp>
      <p:sp>
        <p:nvSpPr>
          <p:cNvPr id="52" name="Text 50"/>
          <p:cNvSpPr/>
          <p:nvPr/>
        </p:nvSpPr>
        <p:spPr>
          <a:xfrm>
            <a:off x="7523798" y="7254121"/>
            <a:ext cx="6168628" cy="206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Key takeaways and next steps</a:t>
            </a:r>
            <a:endParaRPr lang="en-US" sz="1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8636" y="356473"/>
            <a:ext cx="2917388" cy="364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What is GitOps?</a:t>
            </a:r>
            <a:endParaRPr lang="en-US" sz="2250" dirty="0"/>
          </a:p>
        </p:txBody>
      </p:sp>
      <p:sp>
        <p:nvSpPr>
          <p:cNvPr id="3" name="Shape 1"/>
          <p:cNvSpPr/>
          <p:nvPr/>
        </p:nvSpPr>
        <p:spPr>
          <a:xfrm>
            <a:off x="518636" y="1027271"/>
            <a:ext cx="3962638" cy="905708"/>
          </a:xfrm>
          <a:prstGeom prst="roundRect">
            <a:avLst>
              <a:gd name="adj" fmla="val 11596"/>
            </a:avLst>
          </a:prstGeom>
          <a:solidFill>
            <a:srgbClr val="E8F3E8"/>
          </a:solidFill>
          <a:ln/>
        </p:spPr>
      </p:sp>
      <p:sp>
        <p:nvSpPr>
          <p:cNvPr id="4" name="Text 2"/>
          <p:cNvSpPr/>
          <p:nvPr/>
        </p:nvSpPr>
        <p:spPr>
          <a:xfrm>
            <a:off x="635318" y="1143953"/>
            <a:ext cx="2100620" cy="182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 as Single Source of Truth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635318" y="1442918"/>
            <a:ext cx="3729276" cy="373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 infrastructure and application configurations stored in Git repositories</a:t>
            </a:r>
            <a:endParaRPr lang="en-US" sz="900" dirty="0"/>
          </a:p>
        </p:txBody>
      </p:sp>
      <p:sp>
        <p:nvSpPr>
          <p:cNvPr id="6" name="Shape 4"/>
          <p:cNvSpPr/>
          <p:nvPr/>
        </p:nvSpPr>
        <p:spPr>
          <a:xfrm>
            <a:off x="4597956" y="1027271"/>
            <a:ext cx="3962638" cy="905708"/>
          </a:xfrm>
          <a:prstGeom prst="roundRect">
            <a:avLst>
              <a:gd name="adj" fmla="val 11596"/>
            </a:avLst>
          </a:prstGeom>
          <a:solidFill>
            <a:srgbClr val="E8F3E8"/>
          </a:solidFill>
          <a:ln/>
        </p:spPr>
      </p:sp>
      <p:sp>
        <p:nvSpPr>
          <p:cNvPr id="7" name="Text 5"/>
          <p:cNvSpPr/>
          <p:nvPr/>
        </p:nvSpPr>
        <p:spPr>
          <a:xfrm>
            <a:off x="4714637" y="1143953"/>
            <a:ext cx="1935361" cy="182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Declarative Configuration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4714637" y="1442918"/>
            <a:ext cx="3729276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YAML and Helm charts define desired state of systems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518636" y="2049661"/>
            <a:ext cx="8041958" cy="719018"/>
          </a:xfrm>
          <a:prstGeom prst="roundRect">
            <a:avLst>
              <a:gd name="adj" fmla="val 14607"/>
            </a:avLst>
          </a:prstGeom>
          <a:solidFill>
            <a:srgbClr val="E8F3E8"/>
          </a:solidFill>
          <a:ln/>
        </p:spPr>
      </p:sp>
      <p:sp>
        <p:nvSpPr>
          <p:cNvPr id="10" name="Text 8"/>
          <p:cNvSpPr/>
          <p:nvPr/>
        </p:nvSpPr>
        <p:spPr>
          <a:xfrm>
            <a:off x="635318" y="2166342"/>
            <a:ext cx="1969889" cy="182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Continuous Reconciliation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635318" y="2465308"/>
            <a:ext cx="7808595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Automated sync between Git state and cluster reality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518636" y="2899886"/>
            <a:ext cx="8041958" cy="186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50"/>
              </a:lnSpc>
              <a:buNone/>
            </a:pPr>
            <a:r>
              <a:rPr lang="en-US" sz="9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Popular GitOps Tools:</a:t>
            </a:r>
            <a:pPr algn="l" indent="0" marL="0">
              <a:lnSpc>
                <a:spcPts val="1450"/>
              </a:lnSpc>
              <a:buNone/>
            </a:pPr>
            <a:r>
              <a:rPr lang="en-US" sz="9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ArgoCD, FluxCD, Jenkins X</a:t>
            </a:r>
            <a:endParaRPr lang="en-US" sz="900" dirty="0"/>
          </a:p>
        </p:txBody>
      </p:sp>
      <p:pic>
        <p:nvPicPr>
          <p:cNvPr id="1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52773" y="1027271"/>
            <a:ext cx="4739759" cy="4739759"/>
          </a:xfrm>
          <a:prstGeom prst="rect">
            <a:avLst/>
          </a:prstGeom>
        </p:spPr>
      </p:pic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180" y="6029444"/>
            <a:ext cx="10987921" cy="3977640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2627787" y="9036142"/>
            <a:ext cx="2752577" cy="344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Sync &amp; Deploy</a:t>
            </a:r>
            <a:endParaRPr lang="en-US" sz="1350" dirty="0"/>
          </a:p>
        </p:txBody>
      </p:sp>
      <p:sp>
        <p:nvSpPr>
          <p:cNvPr id="16" name="Text 12"/>
          <p:cNvSpPr/>
          <p:nvPr/>
        </p:nvSpPr>
        <p:spPr>
          <a:xfrm>
            <a:off x="2627787" y="7837243"/>
            <a:ext cx="2752577" cy="344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Detect Change</a:t>
            </a:r>
            <a:endParaRPr lang="en-US" sz="1350" dirty="0"/>
          </a:p>
        </p:txBody>
      </p:sp>
      <p:sp>
        <p:nvSpPr>
          <p:cNvPr id="17" name="Text 13"/>
          <p:cNvSpPr/>
          <p:nvPr/>
        </p:nvSpPr>
        <p:spPr>
          <a:xfrm>
            <a:off x="2627787" y="6626109"/>
            <a:ext cx="2752577" cy="3440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Commit Code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557808"/>
            <a:ext cx="4616648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Why GitLab + ArgoCD?</a:t>
            </a:r>
            <a:endParaRPr lang="en-US" sz="31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371481"/>
            <a:ext cx="6521410" cy="63507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52500" y="2165271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GitLab Handles CI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952500" y="2508528"/>
            <a:ext cx="620399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Build applications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952500" y="2818090"/>
            <a:ext cx="620399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Run tests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952500" y="3127653"/>
            <a:ext cx="620399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Push container images</a:t>
            </a:r>
            <a:endParaRPr lang="en-US" sz="12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371481"/>
            <a:ext cx="6521410" cy="63507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73910" y="2165271"/>
            <a:ext cx="2027992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ArgoCD Handles CD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7473910" y="2508528"/>
            <a:ext cx="620399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Sync manifests</a:t>
            </a:r>
            <a:endParaRPr lang="en-US" sz="1250" dirty="0"/>
          </a:p>
        </p:txBody>
      </p:sp>
      <p:sp>
        <p:nvSpPr>
          <p:cNvPr id="11" name="Text 7"/>
          <p:cNvSpPr/>
          <p:nvPr/>
        </p:nvSpPr>
        <p:spPr>
          <a:xfrm>
            <a:off x="7473910" y="2818090"/>
            <a:ext cx="620399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Deploy to clusters</a:t>
            </a:r>
            <a:endParaRPr lang="en-US" sz="1250" dirty="0"/>
          </a:p>
        </p:txBody>
      </p:sp>
      <p:sp>
        <p:nvSpPr>
          <p:cNvPr id="12" name="Text 8"/>
          <p:cNvSpPr/>
          <p:nvPr/>
        </p:nvSpPr>
        <p:spPr>
          <a:xfrm>
            <a:off x="7473910" y="3127653"/>
            <a:ext cx="6203990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Monitor applications</a:t>
            </a:r>
            <a:endParaRPr lang="en-US" sz="1250" dirty="0"/>
          </a:p>
        </p:txBody>
      </p:sp>
      <p:sp>
        <p:nvSpPr>
          <p:cNvPr id="13" name="Text 9"/>
          <p:cNvSpPr/>
          <p:nvPr/>
        </p:nvSpPr>
        <p:spPr>
          <a:xfrm>
            <a:off x="793790" y="3778568"/>
            <a:ext cx="317551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Key Benefits</a:t>
            </a:r>
            <a:endParaRPr lang="en-US" sz="2500" dirty="0"/>
          </a:p>
        </p:txBody>
      </p:sp>
      <p:sp>
        <p:nvSpPr>
          <p:cNvPr id="14" name="Shape 10"/>
          <p:cNvSpPr/>
          <p:nvPr/>
        </p:nvSpPr>
        <p:spPr>
          <a:xfrm>
            <a:off x="793790" y="4413528"/>
            <a:ext cx="6441996" cy="1549718"/>
          </a:xfrm>
          <a:prstGeom prst="roundRect">
            <a:avLst>
              <a:gd name="adj" fmla="val 9221"/>
            </a:avLst>
          </a:prstGeom>
          <a:solidFill>
            <a:srgbClr val="E8F3E8"/>
          </a:solidFill>
          <a:ln/>
        </p:spPr>
      </p:sp>
      <p:sp>
        <p:nvSpPr>
          <p:cNvPr id="15" name="Shape 11"/>
          <p:cNvSpPr/>
          <p:nvPr/>
        </p:nvSpPr>
        <p:spPr>
          <a:xfrm>
            <a:off x="952500" y="4572238"/>
            <a:ext cx="476250" cy="476250"/>
          </a:xfrm>
          <a:prstGeom prst="roundRect">
            <a:avLst>
              <a:gd name="adj" fmla="val 19198080"/>
            </a:avLst>
          </a:prstGeom>
          <a:solidFill>
            <a:srgbClr val="438951"/>
          </a:solidFill>
          <a:ln/>
        </p:spPr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469" y="4676418"/>
            <a:ext cx="214313" cy="26789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52500" y="5207198"/>
            <a:ext cx="2355652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Separation of Concerns</a:t>
            </a:r>
            <a:endParaRPr lang="en-US" sz="1550" dirty="0"/>
          </a:p>
        </p:txBody>
      </p:sp>
      <p:sp>
        <p:nvSpPr>
          <p:cNvPr id="18" name="Text 13"/>
          <p:cNvSpPr/>
          <p:nvPr/>
        </p:nvSpPr>
        <p:spPr>
          <a:xfrm>
            <a:off x="952500" y="5550456"/>
            <a:ext cx="612457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Clear division between CI and CD responsibilities</a:t>
            </a:r>
            <a:endParaRPr lang="en-US" sz="1250" dirty="0"/>
          </a:p>
        </p:txBody>
      </p:sp>
      <p:sp>
        <p:nvSpPr>
          <p:cNvPr id="19" name="Shape 14"/>
          <p:cNvSpPr/>
          <p:nvPr/>
        </p:nvSpPr>
        <p:spPr>
          <a:xfrm>
            <a:off x="7394496" y="4413528"/>
            <a:ext cx="6442115" cy="1549718"/>
          </a:xfrm>
          <a:prstGeom prst="roundRect">
            <a:avLst>
              <a:gd name="adj" fmla="val 9221"/>
            </a:avLst>
          </a:prstGeom>
          <a:solidFill>
            <a:srgbClr val="E8F3E8"/>
          </a:solidFill>
          <a:ln/>
        </p:spPr>
      </p:sp>
      <p:sp>
        <p:nvSpPr>
          <p:cNvPr id="20" name="Shape 15"/>
          <p:cNvSpPr/>
          <p:nvPr/>
        </p:nvSpPr>
        <p:spPr>
          <a:xfrm>
            <a:off x="7553206" y="4572238"/>
            <a:ext cx="476250" cy="476250"/>
          </a:xfrm>
          <a:prstGeom prst="roundRect">
            <a:avLst>
              <a:gd name="adj" fmla="val 19198080"/>
            </a:avLst>
          </a:prstGeom>
          <a:solidFill>
            <a:srgbClr val="438951"/>
          </a:solidFill>
          <a:ln/>
        </p:spPr>
      </p:sp>
      <p:pic>
        <p:nvPicPr>
          <p:cNvPr id="2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4175" y="4676418"/>
            <a:ext cx="214313" cy="267891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553206" y="520719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Secure &amp; Auditable</a:t>
            </a:r>
            <a:endParaRPr lang="en-US" sz="1550" dirty="0"/>
          </a:p>
        </p:txBody>
      </p:sp>
      <p:sp>
        <p:nvSpPr>
          <p:cNvPr id="23" name="Text 17"/>
          <p:cNvSpPr/>
          <p:nvPr/>
        </p:nvSpPr>
        <p:spPr>
          <a:xfrm>
            <a:off x="7553206" y="5550456"/>
            <a:ext cx="6124694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Complete deployment audit trail through Git history</a:t>
            </a:r>
            <a:endParaRPr lang="en-US" sz="1250" dirty="0"/>
          </a:p>
        </p:txBody>
      </p:sp>
      <p:sp>
        <p:nvSpPr>
          <p:cNvPr id="24" name="Shape 18"/>
          <p:cNvSpPr/>
          <p:nvPr/>
        </p:nvSpPr>
        <p:spPr>
          <a:xfrm>
            <a:off x="793790" y="6121956"/>
            <a:ext cx="6441996" cy="1549718"/>
          </a:xfrm>
          <a:prstGeom prst="roundRect">
            <a:avLst>
              <a:gd name="adj" fmla="val 9221"/>
            </a:avLst>
          </a:prstGeom>
          <a:solidFill>
            <a:srgbClr val="E8F3E8"/>
          </a:solidFill>
          <a:ln/>
        </p:spPr>
      </p:sp>
      <p:sp>
        <p:nvSpPr>
          <p:cNvPr id="25" name="Shape 19"/>
          <p:cNvSpPr/>
          <p:nvPr/>
        </p:nvSpPr>
        <p:spPr>
          <a:xfrm>
            <a:off x="952500" y="6280666"/>
            <a:ext cx="476250" cy="476250"/>
          </a:xfrm>
          <a:prstGeom prst="roundRect">
            <a:avLst>
              <a:gd name="adj" fmla="val 19198080"/>
            </a:avLst>
          </a:prstGeom>
          <a:solidFill>
            <a:srgbClr val="438951"/>
          </a:solidFill>
          <a:ln/>
        </p:spPr>
      </p:sp>
      <p:pic>
        <p:nvPicPr>
          <p:cNvPr id="26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469" y="6384846"/>
            <a:ext cx="214313" cy="267891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952500" y="6915626"/>
            <a:ext cx="2973467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Zero-Downtime Deployments</a:t>
            </a:r>
            <a:endParaRPr lang="en-US" sz="1550" dirty="0"/>
          </a:p>
        </p:txBody>
      </p:sp>
      <p:sp>
        <p:nvSpPr>
          <p:cNvPr id="28" name="Text 21"/>
          <p:cNvSpPr/>
          <p:nvPr/>
        </p:nvSpPr>
        <p:spPr>
          <a:xfrm>
            <a:off x="952500" y="7258883"/>
            <a:ext cx="612457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GitOps ensures smooth, automated rollouts</a:t>
            </a:r>
            <a:endParaRPr lang="en-US" sz="1250" dirty="0"/>
          </a:p>
        </p:txBody>
      </p:sp>
      <p:sp>
        <p:nvSpPr>
          <p:cNvPr id="29" name="Shape 22"/>
          <p:cNvSpPr/>
          <p:nvPr/>
        </p:nvSpPr>
        <p:spPr>
          <a:xfrm>
            <a:off x="7394496" y="6121956"/>
            <a:ext cx="6442115" cy="1549718"/>
          </a:xfrm>
          <a:prstGeom prst="roundRect">
            <a:avLst>
              <a:gd name="adj" fmla="val 9221"/>
            </a:avLst>
          </a:prstGeom>
          <a:solidFill>
            <a:srgbClr val="E8F3E8"/>
          </a:solidFill>
          <a:ln/>
        </p:spPr>
      </p:sp>
      <p:sp>
        <p:nvSpPr>
          <p:cNvPr id="30" name="Shape 23"/>
          <p:cNvSpPr/>
          <p:nvPr/>
        </p:nvSpPr>
        <p:spPr>
          <a:xfrm>
            <a:off x="7553206" y="6280666"/>
            <a:ext cx="476250" cy="476250"/>
          </a:xfrm>
          <a:prstGeom prst="roundRect">
            <a:avLst>
              <a:gd name="adj" fmla="val 19198080"/>
            </a:avLst>
          </a:prstGeom>
          <a:solidFill>
            <a:srgbClr val="438951"/>
          </a:solidFill>
          <a:ln/>
        </p:spPr>
      </p:sp>
      <p:pic>
        <p:nvPicPr>
          <p:cNvPr id="31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84175" y="6384846"/>
            <a:ext cx="214313" cy="267891"/>
          </a:xfrm>
          <a:prstGeom prst="rect">
            <a:avLst/>
          </a:prstGeom>
        </p:spPr>
      </p:pic>
      <p:sp>
        <p:nvSpPr>
          <p:cNvPr id="32" name="Text 24"/>
          <p:cNvSpPr/>
          <p:nvPr/>
        </p:nvSpPr>
        <p:spPr>
          <a:xfrm>
            <a:off x="7553206" y="6915626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Easy Rollbacks</a:t>
            </a:r>
            <a:endParaRPr lang="en-US" sz="1550" dirty="0"/>
          </a:p>
        </p:txBody>
      </p:sp>
      <p:sp>
        <p:nvSpPr>
          <p:cNvPr id="33" name="Text 25"/>
          <p:cNvSpPr/>
          <p:nvPr/>
        </p:nvSpPr>
        <p:spPr>
          <a:xfrm>
            <a:off x="7553206" y="7258883"/>
            <a:ext cx="6124694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Instant rollback capability via Git commit history</a:t>
            </a:r>
            <a:endParaRPr lang="en-US" sz="12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6516"/>
            <a:ext cx="5357336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ArgoCD Architecture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614249"/>
            <a:ext cx="496133" cy="49613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37930" y="173200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ArgoCD API Server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537930" y="2161223"/>
            <a:ext cx="681228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Serves the web UI, CLI, and API endpoints. Handles authentication and authorization for all ArgoCD operations.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193137"/>
            <a:ext cx="496133" cy="49613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37930" y="331089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Repository Server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537930" y="3740110"/>
            <a:ext cx="681228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Connects to Git repositories, retrieves manifests, and renders Helm charts or Kustomize configurations.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72025"/>
            <a:ext cx="496133" cy="49613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37930" y="4889778"/>
            <a:ext cx="284833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Application Controller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537930" y="5318998"/>
            <a:ext cx="681228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Core sync engine that continuously monitors Git repos and reconciles desired state with cluster reality.</a:t>
            </a:r>
            <a:endParaRPr lang="en-US" sz="15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350913"/>
            <a:ext cx="496133" cy="49613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537930" y="646866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Redis Cache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1537930" y="6897886"/>
            <a:ext cx="681228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Provides caching and temporary storage for application state and repository data to improve performance.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53177"/>
            <a:ext cx="5129689" cy="527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Integration Approaches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793790" y="1623060"/>
            <a:ext cx="6315670" cy="2000726"/>
          </a:xfrm>
          <a:prstGeom prst="roundRect">
            <a:avLst>
              <a:gd name="adj" fmla="val 7589"/>
            </a:avLst>
          </a:prstGeom>
          <a:solidFill>
            <a:srgbClr val="438951"/>
          </a:solidFill>
          <a:ln/>
        </p:spPr>
      </p:sp>
      <p:sp>
        <p:nvSpPr>
          <p:cNvPr id="4" name="Text 2"/>
          <p:cNvSpPr/>
          <p:nvPr/>
        </p:nvSpPr>
        <p:spPr>
          <a:xfrm>
            <a:off x="962382" y="1791652"/>
            <a:ext cx="2478405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Pull-based (Auto-Sync)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962382" y="2223730"/>
            <a:ext cx="5978485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ArgoCD continuously watches GitLab repository and automatically syncs any detected changes to the cluster.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962382" y="2915364"/>
            <a:ext cx="5978485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Characteristics: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Simple setup, pure GitOps approach, minimal configuration required.</a:t>
            </a:r>
            <a:endParaRPr lang="en-US" sz="1300" dirty="0"/>
          </a:p>
        </p:txBody>
      </p:sp>
      <p:sp>
        <p:nvSpPr>
          <p:cNvPr id="7" name="Shape 5"/>
          <p:cNvSpPr/>
          <p:nvPr/>
        </p:nvSpPr>
        <p:spPr>
          <a:xfrm>
            <a:off x="7528560" y="1623060"/>
            <a:ext cx="6315670" cy="2000726"/>
          </a:xfrm>
          <a:prstGeom prst="roundRect">
            <a:avLst>
              <a:gd name="adj" fmla="val 7589"/>
            </a:avLst>
          </a:prstGeom>
          <a:solidFill>
            <a:srgbClr val="4A644E"/>
          </a:solidFill>
          <a:ln/>
        </p:spPr>
      </p:sp>
      <p:sp>
        <p:nvSpPr>
          <p:cNvPr id="8" name="Text 6"/>
          <p:cNvSpPr/>
          <p:nvPr/>
        </p:nvSpPr>
        <p:spPr>
          <a:xfrm>
            <a:off x="7697153" y="1791652"/>
            <a:ext cx="2526030" cy="263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Push-based (Triggered)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697153" y="2223730"/>
            <a:ext cx="5978485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GitLab CI/CD pipeline explicitly calls ArgoCD API to trigger synchronization after successful builds and tests.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7697153" y="2915364"/>
            <a:ext cx="5978485" cy="539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Characteristics:</a:t>
            </a:r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Controlled rollout, integration with CI/CD gates, explicit deployment triggers.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3790" y="4066580"/>
            <a:ext cx="2530435" cy="316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Comparison Matrix</a:t>
            </a:r>
            <a:endParaRPr lang="en-US" sz="1950" dirty="0"/>
          </a:p>
        </p:txBody>
      </p:sp>
      <p:sp>
        <p:nvSpPr>
          <p:cNvPr id="12" name="Shape 10"/>
          <p:cNvSpPr/>
          <p:nvPr/>
        </p:nvSpPr>
        <p:spPr>
          <a:xfrm>
            <a:off x="793790" y="4635818"/>
            <a:ext cx="13042821" cy="2940606"/>
          </a:xfrm>
          <a:prstGeom prst="roundRect">
            <a:avLst>
              <a:gd name="adj" fmla="val 516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01410" y="4643438"/>
            <a:ext cx="13027581" cy="4875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70240" y="4752261"/>
            <a:ext cx="395799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Aspect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5273040" y="4752261"/>
            <a:ext cx="395418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Pull-based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9572030" y="4752261"/>
            <a:ext cx="4088368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b="1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Push-based</a:t>
            </a:r>
            <a:endParaRPr lang="en-US" sz="1300" dirty="0"/>
          </a:p>
        </p:txBody>
      </p:sp>
      <p:sp>
        <p:nvSpPr>
          <p:cNvPr id="17" name="Shape 15"/>
          <p:cNvSpPr/>
          <p:nvPr/>
        </p:nvSpPr>
        <p:spPr>
          <a:xfrm>
            <a:off x="801410" y="5130998"/>
            <a:ext cx="13027581" cy="4875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70240" y="5239822"/>
            <a:ext cx="395799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Setup Complexity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5273040" y="5239822"/>
            <a:ext cx="395418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Simple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9572030" y="5239822"/>
            <a:ext cx="4088368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Moderate</a:t>
            </a:r>
            <a:endParaRPr lang="en-US" sz="1300" dirty="0"/>
          </a:p>
        </p:txBody>
      </p:sp>
      <p:sp>
        <p:nvSpPr>
          <p:cNvPr id="21" name="Shape 19"/>
          <p:cNvSpPr/>
          <p:nvPr/>
        </p:nvSpPr>
        <p:spPr>
          <a:xfrm>
            <a:off x="801410" y="5618559"/>
            <a:ext cx="13027581" cy="4875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970240" y="5727383"/>
            <a:ext cx="395799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GitOps Purity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5273040" y="5727383"/>
            <a:ext cx="395418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High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9572030" y="5727383"/>
            <a:ext cx="4088368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Medium</a:t>
            </a:r>
            <a:endParaRPr lang="en-US" sz="1300" dirty="0"/>
          </a:p>
        </p:txBody>
      </p:sp>
      <p:sp>
        <p:nvSpPr>
          <p:cNvPr id="25" name="Shape 23"/>
          <p:cNvSpPr/>
          <p:nvPr/>
        </p:nvSpPr>
        <p:spPr>
          <a:xfrm>
            <a:off x="801410" y="6106120"/>
            <a:ext cx="13027581" cy="4875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970240" y="6214943"/>
            <a:ext cx="395799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Deployment Control</a:t>
            </a:r>
            <a:endParaRPr lang="en-US" sz="1300" dirty="0"/>
          </a:p>
        </p:txBody>
      </p:sp>
      <p:sp>
        <p:nvSpPr>
          <p:cNvPr id="27" name="Text 25"/>
          <p:cNvSpPr/>
          <p:nvPr/>
        </p:nvSpPr>
        <p:spPr>
          <a:xfrm>
            <a:off x="5273040" y="6214943"/>
            <a:ext cx="395418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Automatic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9572030" y="6214943"/>
            <a:ext cx="4088368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Manual/Gated</a:t>
            </a:r>
            <a:endParaRPr lang="en-US" sz="1300" dirty="0"/>
          </a:p>
        </p:txBody>
      </p:sp>
      <p:sp>
        <p:nvSpPr>
          <p:cNvPr id="29" name="Shape 27"/>
          <p:cNvSpPr/>
          <p:nvPr/>
        </p:nvSpPr>
        <p:spPr>
          <a:xfrm>
            <a:off x="801410" y="6593681"/>
            <a:ext cx="13027581" cy="4875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970240" y="6702504"/>
            <a:ext cx="395799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CI/CD Integration</a:t>
            </a:r>
            <a:endParaRPr lang="en-US" sz="1300" dirty="0"/>
          </a:p>
        </p:txBody>
      </p:sp>
      <p:sp>
        <p:nvSpPr>
          <p:cNvPr id="31" name="Text 29"/>
          <p:cNvSpPr/>
          <p:nvPr/>
        </p:nvSpPr>
        <p:spPr>
          <a:xfrm>
            <a:off x="5273040" y="6702504"/>
            <a:ext cx="395418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Loose</a:t>
            </a:r>
            <a:endParaRPr lang="en-US" sz="1300" dirty="0"/>
          </a:p>
        </p:txBody>
      </p:sp>
      <p:sp>
        <p:nvSpPr>
          <p:cNvPr id="32" name="Text 30"/>
          <p:cNvSpPr/>
          <p:nvPr/>
        </p:nvSpPr>
        <p:spPr>
          <a:xfrm>
            <a:off x="9572030" y="6702504"/>
            <a:ext cx="4088368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Tight</a:t>
            </a:r>
            <a:endParaRPr lang="en-US" sz="1300" dirty="0"/>
          </a:p>
        </p:txBody>
      </p:sp>
      <p:sp>
        <p:nvSpPr>
          <p:cNvPr id="33" name="Shape 31"/>
          <p:cNvSpPr/>
          <p:nvPr/>
        </p:nvSpPr>
        <p:spPr>
          <a:xfrm>
            <a:off x="801410" y="7081242"/>
            <a:ext cx="13027581" cy="4875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970240" y="7190065"/>
            <a:ext cx="395799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Rollback Speed</a:t>
            </a:r>
            <a:endParaRPr lang="en-US" sz="1300" dirty="0"/>
          </a:p>
        </p:txBody>
      </p:sp>
      <p:sp>
        <p:nvSpPr>
          <p:cNvPr id="35" name="Text 33"/>
          <p:cNvSpPr/>
          <p:nvPr/>
        </p:nvSpPr>
        <p:spPr>
          <a:xfrm>
            <a:off x="5273040" y="7190065"/>
            <a:ext cx="395418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Fast</a:t>
            </a:r>
            <a:endParaRPr lang="en-US" sz="1300" dirty="0"/>
          </a:p>
        </p:txBody>
      </p:sp>
      <p:sp>
        <p:nvSpPr>
          <p:cNvPr id="36" name="Text 34"/>
          <p:cNvSpPr/>
          <p:nvPr/>
        </p:nvSpPr>
        <p:spPr>
          <a:xfrm>
            <a:off x="9572030" y="7190065"/>
            <a:ext cx="4088368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Depends on pipeline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9828" y="518874"/>
            <a:ext cx="5760482" cy="5003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900"/>
              </a:lnSpc>
              <a:buNone/>
            </a:pPr>
            <a:r>
              <a:rPr lang="en-US" sz="3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GitLab CI/CD Pipeline Setup</a:t>
            </a:r>
            <a:endParaRPr lang="en-US" sz="3150" dirty="0"/>
          </a:p>
        </p:txBody>
      </p:sp>
      <p:sp>
        <p:nvSpPr>
          <p:cNvPr id="4" name="Shape 1"/>
          <p:cNvSpPr/>
          <p:nvPr/>
        </p:nvSpPr>
        <p:spPr>
          <a:xfrm>
            <a:off x="6419850" y="1259324"/>
            <a:ext cx="22860" cy="2612350"/>
          </a:xfrm>
          <a:prstGeom prst="roundRect">
            <a:avLst>
              <a:gd name="adj" fmla="val 630336"/>
            </a:avLst>
          </a:prstGeom>
          <a:solidFill>
            <a:srgbClr val="CED9CE"/>
          </a:solidFill>
          <a:ln/>
        </p:spPr>
      </p:sp>
      <p:sp>
        <p:nvSpPr>
          <p:cNvPr id="5" name="Shape 2"/>
          <p:cNvSpPr/>
          <p:nvPr/>
        </p:nvSpPr>
        <p:spPr>
          <a:xfrm>
            <a:off x="6577072" y="1427917"/>
            <a:ext cx="480298" cy="22860"/>
          </a:xfrm>
          <a:prstGeom prst="roundRect">
            <a:avLst>
              <a:gd name="adj" fmla="val 630336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6239768" y="1259324"/>
            <a:ext cx="360164" cy="360164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6299716" y="1289268"/>
            <a:ext cx="240149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7220426" y="1314331"/>
            <a:ext cx="2001203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Build Stage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7220426" y="1660446"/>
            <a:ext cx="665654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Compile code, build Docker images, and push to container registry</a:t>
            </a:r>
            <a:endParaRPr lang="en-US" sz="1250" dirty="0"/>
          </a:p>
        </p:txBody>
      </p:sp>
      <p:sp>
        <p:nvSpPr>
          <p:cNvPr id="10" name="Shape 7"/>
          <p:cNvSpPr/>
          <p:nvPr/>
        </p:nvSpPr>
        <p:spPr>
          <a:xfrm>
            <a:off x="6577072" y="2405420"/>
            <a:ext cx="480298" cy="22860"/>
          </a:xfrm>
          <a:prstGeom prst="roundRect">
            <a:avLst>
              <a:gd name="adj" fmla="val 630336"/>
            </a:avLst>
          </a:prstGeom>
          <a:solidFill>
            <a:srgbClr val="CED9CE"/>
          </a:solidFill>
          <a:ln/>
        </p:spPr>
      </p:sp>
      <p:sp>
        <p:nvSpPr>
          <p:cNvPr id="11" name="Shape 8"/>
          <p:cNvSpPr/>
          <p:nvPr/>
        </p:nvSpPr>
        <p:spPr>
          <a:xfrm>
            <a:off x="6239768" y="2236827"/>
            <a:ext cx="360164" cy="360164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6299716" y="2266771"/>
            <a:ext cx="240149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7220426" y="2291834"/>
            <a:ext cx="2001203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Test Stage</a:t>
            </a:r>
            <a:endParaRPr lang="en-US" sz="1550" dirty="0"/>
          </a:p>
        </p:txBody>
      </p:sp>
      <p:sp>
        <p:nvSpPr>
          <p:cNvPr id="14" name="Text 11"/>
          <p:cNvSpPr/>
          <p:nvPr/>
        </p:nvSpPr>
        <p:spPr>
          <a:xfrm>
            <a:off x="7220426" y="2637949"/>
            <a:ext cx="665654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Run unit tests, integration tests, and security scans</a:t>
            </a:r>
            <a:endParaRPr lang="en-US" sz="1250" dirty="0"/>
          </a:p>
        </p:txBody>
      </p:sp>
      <p:sp>
        <p:nvSpPr>
          <p:cNvPr id="15" name="Shape 12"/>
          <p:cNvSpPr/>
          <p:nvPr/>
        </p:nvSpPr>
        <p:spPr>
          <a:xfrm>
            <a:off x="6577072" y="3382923"/>
            <a:ext cx="480298" cy="22860"/>
          </a:xfrm>
          <a:prstGeom prst="roundRect">
            <a:avLst>
              <a:gd name="adj" fmla="val 630336"/>
            </a:avLst>
          </a:prstGeom>
          <a:solidFill>
            <a:srgbClr val="CED9CE"/>
          </a:solidFill>
          <a:ln/>
        </p:spPr>
      </p:sp>
      <p:sp>
        <p:nvSpPr>
          <p:cNvPr id="16" name="Shape 13"/>
          <p:cNvSpPr/>
          <p:nvPr/>
        </p:nvSpPr>
        <p:spPr>
          <a:xfrm>
            <a:off x="6239768" y="3214330"/>
            <a:ext cx="360164" cy="360164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6299716" y="3244275"/>
            <a:ext cx="240149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1850" dirty="0"/>
          </a:p>
        </p:txBody>
      </p:sp>
      <p:sp>
        <p:nvSpPr>
          <p:cNvPr id="18" name="Text 15"/>
          <p:cNvSpPr/>
          <p:nvPr/>
        </p:nvSpPr>
        <p:spPr>
          <a:xfrm>
            <a:off x="7220426" y="3269337"/>
            <a:ext cx="2001203" cy="2501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Deploy Stage</a:t>
            </a:r>
            <a:endParaRPr lang="en-US" sz="1550" dirty="0"/>
          </a:p>
        </p:txBody>
      </p:sp>
      <p:sp>
        <p:nvSpPr>
          <p:cNvPr id="19" name="Text 16"/>
          <p:cNvSpPr/>
          <p:nvPr/>
        </p:nvSpPr>
        <p:spPr>
          <a:xfrm>
            <a:off x="7220426" y="3615452"/>
            <a:ext cx="665654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Update Kubernetes manifests and trigger ArgoCD synchronization</a:t>
            </a:r>
            <a:endParaRPr lang="en-US" sz="1250" dirty="0"/>
          </a:p>
        </p:txBody>
      </p:sp>
      <p:sp>
        <p:nvSpPr>
          <p:cNvPr id="20" name="Text 17"/>
          <p:cNvSpPr/>
          <p:nvPr/>
        </p:nvSpPr>
        <p:spPr>
          <a:xfrm>
            <a:off x="6239828" y="4111823"/>
            <a:ext cx="4040148" cy="300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GitLab CI Configuration Example</a:t>
            </a:r>
            <a:endParaRPr lang="en-US" sz="1850" dirty="0"/>
          </a:p>
        </p:txBody>
      </p:sp>
      <p:sp>
        <p:nvSpPr>
          <p:cNvPr id="21" name="Shape 18"/>
          <p:cNvSpPr/>
          <p:nvPr/>
        </p:nvSpPr>
        <p:spPr>
          <a:xfrm>
            <a:off x="6239828" y="4652129"/>
            <a:ext cx="7637145" cy="3058478"/>
          </a:xfrm>
          <a:prstGeom prst="roundRect">
            <a:avLst>
              <a:gd name="adj" fmla="val 4711"/>
            </a:avLst>
          </a:prstGeom>
          <a:solidFill>
            <a:srgbClr val="EDF2ED"/>
          </a:solidFill>
          <a:ln/>
        </p:spPr>
      </p:sp>
      <p:sp>
        <p:nvSpPr>
          <p:cNvPr id="22" name="Shape 19"/>
          <p:cNvSpPr/>
          <p:nvPr/>
        </p:nvSpPr>
        <p:spPr>
          <a:xfrm>
            <a:off x="6231850" y="4652129"/>
            <a:ext cx="7653099" cy="3058478"/>
          </a:xfrm>
          <a:prstGeom prst="roundRect">
            <a:avLst>
              <a:gd name="adj" fmla="val 785"/>
            </a:avLst>
          </a:prstGeom>
          <a:solidFill>
            <a:srgbClr val="EDF2ED"/>
          </a:solidFill>
          <a:ln/>
        </p:spPr>
      </p:sp>
      <p:sp>
        <p:nvSpPr>
          <p:cNvPr id="23" name="Text 20"/>
          <p:cNvSpPr/>
          <p:nvPr/>
        </p:nvSpPr>
        <p:spPr>
          <a:xfrm>
            <a:off x="6391870" y="4772144"/>
            <a:ext cx="7333059" cy="2818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stages: - build - deploydeploy: stage: deploy script: - curl -k -H "Authorization: Bearer $ARGOCD_AUTH_TOKEN" \ -X POST https://argocd-server/api/v1/applications/my-app/sync only: - main</a:t>
            </a:r>
            <a:endParaRPr lang="en-US" sz="12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2953"/>
            <a:ext cx="4637961" cy="434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ArgoCD Application Setup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793790" y="1474827"/>
            <a:ext cx="13042821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ArgoCD applications are defined using YAML manifests that specify the source repository, target cluster, and synchronization policies.</a:t>
            </a:r>
            <a:endParaRPr lang="en-US" sz="1050" dirty="0"/>
          </a:p>
        </p:txBody>
      </p:sp>
      <p:sp>
        <p:nvSpPr>
          <p:cNvPr id="4" name="Shape 2"/>
          <p:cNvSpPr/>
          <p:nvPr/>
        </p:nvSpPr>
        <p:spPr>
          <a:xfrm>
            <a:off x="793790" y="1853327"/>
            <a:ext cx="13042821" cy="3987284"/>
          </a:xfrm>
          <a:prstGeom prst="roundRect">
            <a:avLst>
              <a:gd name="adj" fmla="val 3136"/>
            </a:avLst>
          </a:prstGeom>
          <a:solidFill>
            <a:srgbClr val="EDF2ED"/>
          </a:solidFill>
          <a:ln/>
        </p:spPr>
      </p:sp>
      <p:sp>
        <p:nvSpPr>
          <p:cNvPr id="5" name="Shape 3"/>
          <p:cNvSpPr/>
          <p:nvPr/>
        </p:nvSpPr>
        <p:spPr>
          <a:xfrm>
            <a:off x="786884" y="1853327"/>
            <a:ext cx="13056632" cy="3987284"/>
          </a:xfrm>
          <a:prstGeom prst="roundRect">
            <a:avLst>
              <a:gd name="adj" fmla="val 523"/>
            </a:avLst>
          </a:prstGeom>
          <a:solidFill>
            <a:srgbClr val="EDF2ED"/>
          </a:solidFill>
          <a:ln/>
        </p:spPr>
      </p:sp>
      <p:sp>
        <p:nvSpPr>
          <p:cNvPr id="6" name="Text 4"/>
          <p:cNvSpPr/>
          <p:nvPr/>
        </p:nvSpPr>
        <p:spPr>
          <a:xfrm>
            <a:off x="925711" y="1957507"/>
            <a:ext cx="12778978" cy="3778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apiVersion: argoproj.io/v1alpha1kind: Applicationmetadata:  name: my-app  namespace: argocdspec:  source:    repoURL: https://gitlab.com/my-repo    path: k8s    targetRevision: main  destination:    server: https://kubernetes.default.svc    namespace: demo  syncPolicy:    automated:      prune: true      selfHeal: true</a:t>
            </a:r>
            <a:endParaRPr lang="en-US" sz="1050" dirty="0"/>
          </a:p>
        </p:txBody>
      </p:sp>
      <p:sp>
        <p:nvSpPr>
          <p:cNvPr id="7" name="Shape 5"/>
          <p:cNvSpPr/>
          <p:nvPr/>
        </p:nvSpPr>
        <p:spPr>
          <a:xfrm>
            <a:off x="793790" y="5996821"/>
            <a:ext cx="4255056" cy="1469827"/>
          </a:xfrm>
          <a:prstGeom prst="roundRect">
            <a:avLst>
              <a:gd name="adj" fmla="val 8507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809030" y="6012061"/>
            <a:ext cx="4224576" cy="416719"/>
          </a:xfrm>
          <a:prstGeom prst="roundRect">
            <a:avLst>
              <a:gd name="adj" fmla="val 25617"/>
            </a:avLst>
          </a:prstGeom>
          <a:solidFill>
            <a:srgbClr val="E8F3E8"/>
          </a:solidFill>
          <a:ln/>
        </p:spPr>
      </p:sp>
      <p:sp>
        <p:nvSpPr>
          <p:cNvPr id="9" name="Text 7"/>
          <p:cNvSpPr/>
          <p:nvPr/>
        </p:nvSpPr>
        <p:spPr>
          <a:xfrm>
            <a:off x="2817138" y="6090166"/>
            <a:ext cx="208359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947857" y="6567607"/>
            <a:ext cx="1901428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Source Configuration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947857" y="6868001"/>
            <a:ext cx="3946922" cy="444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Defines the Git repository URL, path to Kubernetes manifests, and target branch or tag for deployment.</a:t>
            </a:r>
            <a:endParaRPr lang="en-US" sz="1050" dirty="0"/>
          </a:p>
        </p:txBody>
      </p:sp>
      <p:sp>
        <p:nvSpPr>
          <p:cNvPr id="12" name="Shape 10"/>
          <p:cNvSpPr/>
          <p:nvPr/>
        </p:nvSpPr>
        <p:spPr>
          <a:xfrm>
            <a:off x="5187672" y="5996821"/>
            <a:ext cx="4255056" cy="1469827"/>
          </a:xfrm>
          <a:prstGeom prst="roundRect">
            <a:avLst>
              <a:gd name="adj" fmla="val 8507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5202912" y="6012061"/>
            <a:ext cx="4224576" cy="416719"/>
          </a:xfrm>
          <a:prstGeom prst="roundRect">
            <a:avLst>
              <a:gd name="adj" fmla="val 25617"/>
            </a:avLst>
          </a:prstGeom>
          <a:solidFill>
            <a:srgbClr val="E8F3E8"/>
          </a:solidFill>
          <a:ln/>
        </p:spPr>
      </p:sp>
      <p:sp>
        <p:nvSpPr>
          <p:cNvPr id="14" name="Text 12"/>
          <p:cNvSpPr/>
          <p:nvPr/>
        </p:nvSpPr>
        <p:spPr>
          <a:xfrm>
            <a:off x="7211020" y="6090166"/>
            <a:ext cx="208359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341739" y="6567607"/>
            <a:ext cx="1800701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Destination Settings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5341739" y="6868001"/>
            <a:ext cx="3946922" cy="444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Specifies the target Kubernetes cluster and namespace where the application will be deployed.</a:t>
            </a:r>
            <a:endParaRPr lang="en-US" sz="1050" dirty="0"/>
          </a:p>
        </p:txBody>
      </p:sp>
      <p:sp>
        <p:nvSpPr>
          <p:cNvPr id="17" name="Shape 15"/>
          <p:cNvSpPr/>
          <p:nvPr/>
        </p:nvSpPr>
        <p:spPr>
          <a:xfrm>
            <a:off x="9581555" y="5996821"/>
            <a:ext cx="4255056" cy="1469827"/>
          </a:xfrm>
          <a:prstGeom prst="roundRect">
            <a:avLst>
              <a:gd name="adj" fmla="val 8507"/>
            </a:avLst>
          </a:prstGeom>
          <a:solidFill>
            <a:srgbClr val="FAFFFA"/>
          </a:solidFill>
          <a:ln w="15240">
            <a:solidFill>
              <a:srgbClr val="CED9CE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9596795" y="6012061"/>
            <a:ext cx="4224576" cy="416719"/>
          </a:xfrm>
          <a:prstGeom prst="roundRect">
            <a:avLst>
              <a:gd name="adj" fmla="val 25617"/>
            </a:avLst>
          </a:prstGeom>
          <a:solidFill>
            <a:srgbClr val="E8F3E8"/>
          </a:solidFill>
          <a:ln/>
        </p:spPr>
      </p:sp>
      <p:sp>
        <p:nvSpPr>
          <p:cNvPr id="19" name="Text 17"/>
          <p:cNvSpPr/>
          <p:nvPr/>
        </p:nvSpPr>
        <p:spPr>
          <a:xfrm>
            <a:off x="11604903" y="6090166"/>
            <a:ext cx="208359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6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735622" y="6567607"/>
            <a:ext cx="1736646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Sync Policy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9735622" y="6868001"/>
            <a:ext cx="3946922" cy="444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Controls automated synchronization behavior, including pruning unused resources and self-healing capabilities.</a:t>
            </a:r>
            <a:endParaRPr lang="en-US" sz="10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31746"/>
            <a:ext cx="4586407" cy="434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Authentication &amp; Security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793790" y="1413034"/>
            <a:ext cx="313074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Setting Up Secure Integration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93790" y="1829633"/>
            <a:ext cx="7690128" cy="138827"/>
          </a:xfrm>
          <a:prstGeom prst="roundRect">
            <a:avLst>
              <a:gd name="adj" fmla="val 90068"/>
            </a:avLst>
          </a:prstGeom>
          <a:solidFill>
            <a:srgbClr val="E8F3E8"/>
          </a:solidFill>
          <a:ln/>
        </p:spPr>
      </p:sp>
      <p:sp>
        <p:nvSpPr>
          <p:cNvPr id="5" name="Text 3"/>
          <p:cNvSpPr/>
          <p:nvPr/>
        </p:nvSpPr>
        <p:spPr>
          <a:xfrm>
            <a:off x="932617" y="2107287"/>
            <a:ext cx="2774990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Create ArgoCD Service Account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932617" y="2463165"/>
            <a:ext cx="7412474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Generate a dedicated CI bot account for GitLab integration with limited permissions.</a:t>
            </a:r>
            <a:endParaRPr lang="en-US" sz="1050" dirty="0"/>
          </a:p>
        </p:txBody>
      </p:sp>
      <p:sp>
        <p:nvSpPr>
          <p:cNvPr id="7" name="Shape 5"/>
          <p:cNvSpPr/>
          <p:nvPr/>
        </p:nvSpPr>
        <p:spPr>
          <a:xfrm>
            <a:off x="1002149" y="2963108"/>
            <a:ext cx="7481768" cy="138827"/>
          </a:xfrm>
          <a:prstGeom prst="roundRect">
            <a:avLst>
              <a:gd name="adj" fmla="val 90068"/>
            </a:avLst>
          </a:prstGeom>
          <a:solidFill>
            <a:srgbClr val="E8F3E8"/>
          </a:solidFill>
          <a:ln/>
        </p:spPr>
      </p:sp>
      <p:sp>
        <p:nvSpPr>
          <p:cNvPr id="8" name="Text 6"/>
          <p:cNvSpPr/>
          <p:nvPr/>
        </p:nvSpPr>
        <p:spPr>
          <a:xfrm>
            <a:off x="1140976" y="3240762"/>
            <a:ext cx="1769269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Generate API Token</a:t>
            </a:r>
            <a:endParaRPr lang="en-US" sz="1350" dirty="0"/>
          </a:p>
        </p:txBody>
      </p:sp>
      <p:sp>
        <p:nvSpPr>
          <p:cNvPr id="9" name="Shape 7"/>
          <p:cNvSpPr/>
          <p:nvPr/>
        </p:nvSpPr>
        <p:spPr>
          <a:xfrm>
            <a:off x="1140976" y="3614023"/>
            <a:ext cx="7204115" cy="430649"/>
          </a:xfrm>
          <a:prstGeom prst="roundRect">
            <a:avLst>
              <a:gd name="adj" fmla="val 29035"/>
            </a:avLst>
          </a:prstGeom>
          <a:solidFill>
            <a:srgbClr val="EDF2ED"/>
          </a:solidFill>
          <a:ln/>
        </p:spPr>
      </p:sp>
      <p:sp>
        <p:nvSpPr>
          <p:cNvPr id="10" name="Shape 8"/>
          <p:cNvSpPr/>
          <p:nvPr/>
        </p:nvSpPr>
        <p:spPr>
          <a:xfrm>
            <a:off x="1134070" y="3614023"/>
            <a:ext cx="7217926" cy="430649"/>
          </a:xfrm>
          <a:prstGeom prst="roundRect">
            <a:avLst>
              <a:gd name="adj" fmla="val 4839"/>
            </a:avLst>
          </a:prstGeom>
          <a:solidFill>
            <a:srgbClr val="EDF2ED"/>
          </a:solidFill>
          <a:ln/>
        </p:spPr>
      </p:sp>
      <p:sp>
        <p:nvSpPr>
          <p:cNvPr id="11" name="Text 9"/>
          <p:cNvSpPr/>
          <p:nvPr/>
        </p:nvSpPr>
        <p:spPr>
          <a:xfrm>
            <a:off x="1272897" y="3718203"/>
            <a:ext cx="6940272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argocd account generate-token --account ci-bot</a:t>
            </a:r>
            <a:endParaRPr lang="en-US" sz="1050" dirty="0"/>
          </a:p>
        </p:txBody>
      </p:sp>
      <p:sp>
        <p:nvSpPr>
          <p:cNvPr id="12" name="Shape 10"/>
          <p:cNvSpPr/>
          <p:nvPr/>
        </p:nvSpPr>
        <p:spPr>
          <a:xfrm>
            <a:off x="1210508" y="4322326"/>
            <a:ext cx="7273409" cy="138827"/>
          </a:xfrm>
          <a:prstGeom prst="roundRect">
            <a:avLst>
              <a:gd name="adj" fmla="val 90068"/>
            </a:avLst>
          </a:prstGeom>
          <a:solidFill>
            <a:srgbClr val="E8F3E8"/>
          </a:solidFill>
          <a:ln/>
        </p:spPr>
      </p:sp>
      <p:sp>
        <p:nvSpPr>
          <p:cNvPr id="13" name="Text 11"/>
          <p:cNvSpPr/>
          <p:nvPr/>
        </p:nvSpPr>
        <p:spPr>
          <a:xfrm>
            <a:off x="1349335" y="4599980"/>
            <a:ext cx="2186107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Store in GitLab Variables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1349335" y="4955858"/>
            <a:ext cx="6995755" cy="2375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 token to GitLab → Settings → CI/CD → Variables as </a:t>
            </a:r>
            <a:pPr algn="l" indent="0" marL="0">
              <a:lnSpc>
                <a:spcPts val="1750"/>
              </a:lnSpc>
              <a:buNone/>
            </a:pPr>
            <a:r>
              <a:rPr lang="en-US" sz="1050" dirty="0">
                <a:solidFill>
                  <a:srgbClr val="405449"/>
                </a:solidFill>
                <a:highlight>
                  <a:srgbClr val="EDF2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ARGOCD_AUTH_TOKEN</a:t>
            </a:r>
            <a:endParaRPr lang="en-US" sz="1050" dirty="0"/>
          </a:p>
        </p:txBody>
      </p:sp>
      <p:pic>
        <p:nvPicPr>
          <p:cNvPr id="1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30389" y="1430417"/>
            <a:ext cx="3509605" cy="3509605"/>
          </a:xfrm>
          <a:prstGeom prst="rect">
            <a:avLst/>
          </a:prstGeom>
        </p:spPr>
      </p:pic>
      <p:sp>
        <p:nvSpPr>
          <p:cNvPr id="16" name="Shape 13"/>
          <p:cNvSpPr/>
          <p:nvPr/>
        </p:nvSpPr>
        <p:spPr>
          <a:xfrm>
            <a:off x="793790" y="5644634"/>
            <a:ext cx="13042821" cy="1953101"/>
          </a:xfrm>
          <a:prstGeom prst="roundRect">
            <a:avLst>
              <a:gd name="adj" fmla="val 6402"/>
            </a:avLst>
          </a:prstGeom>
          <a:solidFill>
            <a:srgbClr val="FCF2B5"/>
          </a:solidFill>
          <a:ln/>
        </p:spPr>
      </p:sp>
      <p:pic>
        <p:nvPicPr>
          <p:cNvPr id="1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617" y="5833824"/>
            <a:ext cx="217051" cy="173593"/>
          </a:xfrm>
          <a:prstGeom prst="rect">
            <a:avLst/>
          </a:prstGeom>
        </p:spPr>
      </p:pic>
      <p:sp>
        <p:nvSpPr>
          <p:cNvPr id="18" name="Text 14"/>
          <p:cNvSpPr/>
          <p:nvPr/>
        </p:nvSpPr>
        <p:spPr>
          <a:xfrm>
            <a:off x="1288494" y="5818108"/>
            <a:ext cx="2037755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00000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Security Best Practices</a:t>
            </a:r>
            <a:endParaRPr lang="en-US" sz="1350" dirty="0"/>
          </a:p>
        </p:txBody>
      </p:sp>
      <p:sp>
        <p:nvSpPr>
          <p:cNvPr id="19" name="Text 15"/>
          <p:cNvSpPr/>
          <p:nvPr/>
        </p:nvSpPr>
        <p:spPr>
          <a:xfrm>
            <a:off x="1288494" y="6173986"/>
            <a:ext cx="12409289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 least privilege RBAC policies</a:t>
            </a:r>
            <a:endParaRPr lang="en-US" sz="1050" dirty="0"/>
          </a:p>
        </p:txBody>
      </p:sp>
      <p:sp>
        <p:nvSpPr>
          <p:cNvPr id="20" name="Text 16"/>
          <p:cNvSpPr/>
          <p:nvPr/>
        </p:nvSpPr>
        <p:spPr>
          <a:xfrm>
            <a:off x="1288494" y="6444853"/>
            <a:ext cx="12409289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Never store secrets directly in Git repositories</a:t>
            </a:r>
            <a:endParaRPr lang="en-US" sz="1050" dirty="0"/>
          </a:p>
        </p:txBody>
      </p:sp>
      <p:sp>
        <p:nvSpPr>
          <p:cNvPr id="21" name="Text 17"/>
          <p:cNvSpPr/>
          <p:nvPr/>
        </p:nvSpPr>
        <p:spPr>
          <a:xfrm>
            <a:off x="1288494" y="6715720"/>
            <a:ext cx="12409289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Use encrypted CI/CD variables for sensitive data</a:t>
            </a:r>
            <a:endParaRPr lang="en-US" sz="1050" dirty="0"/>
          </a:p>
        </p:txBody>
      </p:sp>
      <p:sp>
        <p:nvSpPr>
          <p:cNvPr id="22" name="Text 18"/>
          <p:cNvSpPr/>
          <p:nvPr/>
        </p:nvSpPr>
        <p:spPr>
          <a:xfrm>
            <a:off x="1288494" y="6986587"/>
            <a:ext cx="12409289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Regularly rotate API tokens and access keys</a:t>
            </a:r>
            <a:endParaRPr lang="en-US" sz="1050" dirty="0"/>
          </a:p>
        </p:txBody>
      </p:sp>
      <p:sp>
        <p:nvSpPr>
          <p:cNvPr id="23" name="Text 19"/>
          <p:cNvSpPr/>
          <p:nvPr/>
        </p:nvSpPr>
        <p:spPr>
          <a:xfrm>
            <a:off x="1288494" y="7257455"/>
            <a:ext cx="12409289" cy="2222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050" dirty="0">
                <a:solidFill>
                  <a:srgbClr val="000000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Enable TLS encryption for all ArgoCD communications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2025-09-09T10:37:56Z</dcterms:created>
  <dcterms:modified xsi:type="dcterms:W3CDTF">2025-09-09T10:37:56Z</dcterms:modified>
</cp:coreProperties>
</file>